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2" r:id="rId2"/>
    <p:sldId id="279" r:id="rId3"/>
    <p:sldId id="313" r:id="rId4"/>
    <p:sldId id="348" r:id="rId5"/>
    <p:sldId id="339" r:id="rId6"/>
    <p:sldId id="280" r:id="rId7"/>
    <p:sldId id="324" r:id="rId8"/>
    <p:sldId id="349" r:id="rId9"/>
    <p:sldId id="346" r:id="rId10"/>
    <p:sldId id="317" r:id="rId11"/>
    <p:sldId id="345" r:id="rId12"/>
    <p:sldId id="284" r:id="rId13"/>
    <p:sldId id="350" r:id="rId14"/>
    <p:sldId id="343" r:id="rId15"/>
    <p:sldId id="296" r:id="rId16"/>
    <p:sldId id="35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2812"/>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626A18F4-05D3-F546-8D8B-1C175341456F}" type="datetimeFigureOut">
              <a:rPr lang="nl-NL" smtClean="0"/>
              <a:pPr/>
              <a:t>14-05-18</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403DD1C-940F-8040-A240-C439121C9470}" type="slidenum">
              <a:rPr lang="nl-NL" smtClean="0"/>
              <a:pPr/>
              <a:t>‹nr.›</a:t>
            </a:fld>
            <a:endParaRPr lang="nl-NL" dirty="0"/>
          </a:p>
        </p:txBody>
      </p:sp>
    </p:spTree>
    <p:extLst>
      <p:ext uri="{BB962C8B-B14F-4D97-AF65-F5344CB8AC3E}">
        <p14:creationId xmlns:p14="http://schemas.microsoft.com/office/powerpoint/2010/main" val="786848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nl-NL"/>
          </a:p>
        </p:txBody>
      </p:sp>
      <p:sp>
        <p:nvSpPr>
          <p:cNvPr id="6" name="Rectangle 8"/>
          <p:cNvSpPr>
            <a:spLocks noGrp="1" noChangeArrowheads="1"/>
          </p:cNvSpPr>
          <p:nvPr>
            <p:ph type="ftr" sz="quarter" idx="11"/>
          </p:nvPr>
        </p:nvSpPr>
        <p:spPr>
          <a:ln/>
        </p:spPr>
        <p:txBody>
          <a:bodyPr/>
          <a:lstStyle>
            <a:lvl1pPr>
              <a:defRPr/>
            </a:lvl1pPr>
          </a:lstStyle>
          <a:p>
            <a:endParaRPr lang="nl-NL"/>
          </a:p>
        </p:txBody>
      </p:sp>
      <p:sp>
        <p:nvSpPr>
          <p:cNvPr id="7" name="Rectangle 9"/>
          <p:cNvSpPr>
            <a:spLocks noGrp="1" noChangeArrowheads="1"/>
          </p:cNvSpPr>
          <p:nvPr>
            <p:ph type="sldNum" sz="quarter" idx="12"/>
          </p:nvPr>
        </p:nvSpPr>
        <p:spPr>
          <a:ln/>
        </p:spPr>
        <p:txBody>
          <a:bodyPr/>
          <a:lstStyle>
            <a:lvl1pPr>
              <a:defRPr/>
            </a:lvl1pPr>
          </a:lstStyle>
          <a:p>
            <a:fld id="{DEC81172-E05E-FC47-B968-3174E4C6F123}" type="slidenum">
              <a:rPr lang="nl-NL"/>
              <a:pPr/>
              <a:t>‹nr.›</a:t>
            </a:fld>
            <a:endParaRPr lang="nl-NL"/>
          </a:p>
        </p:txBody>
      </p:sp>
    </p:spTree>
    <p:extLst>
      <p:ext uri="{BB962C8B-B14F-4D97-AF65-F5344CB8AC3E}">
        <p14:creationId xmlns:p14="http://schemas.microsoft.com/office/powerpoint/2010/main" val="420363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600200"/>
            <a:ext cx="4038600" cy="4525963"/>
          </a:xfrm>
        </p:spPr>
        <p:txBody>
          <a:bodyPr/>
          <a:lstStyle/>
          <a:p>
            <a:pPr lvl="0"/>
            <a:endParaRPr lang="nl-NL"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67E13A57-9D5B-F94F-8628-4EEAED88160E}" type="slidenum">
              <a:rPr lang="nl-NL"/>
              <a:pPr/>
              <a:t>‹nr.›</a:t>
            </a:fld>
            <a:endParaRPr lang="nl-NL"/>
          </a:p>
        </p:txBody>
      </p:sp>
    </p:spTree>
    <p:extLst>
      <p:ext uri="{BB962C8B-B14F-4D97-AF65-F5344CB8AC3E}">
        <p14:creationId xmlns:p14="http://schemas.microsoft.com/office/powerpoint/2010/main" val="397003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457200" y="1600200"/>
            <a:ext cx="4038600" cy="4525963"/>
          </a:xfrm>
        </p:spPr>
        <p:txBody>
          <a:bodyPr/>
          <a:lstStyle/>
          <a:p>
            <a:pPr lvl="0"/>
            <a:endParaRPr lang="nl-NL" noProof="0" smtClean="0"/>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9344FBF4-2021-F943-A0D3-507045B2F8D7}" type="slidenum">
              <a:rPr lang="nl-NL"/>
              <a:pPr/>
              <a:t>‹nr.›</a:t>
            </a:fld>
            <a:endParaRPr lang="nl-NL"/>
          </a:p>
        </p:txBody>
      </p:sp>
    </p:spTree>
    <p:extLst>
      <p:ext uri="{BB962C8B-B14F-4D97-AF65-F5344CB8AC3E}">
        <p14:creationId xmlns:p14="http://schemas.microsoft.com/office/powerpoint/2010/main" val="21395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14-05-18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14-05-18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14-05-18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14-05-18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14-05-18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14-05-18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6BFECD78-3C8E-49F2-8FAB-59489D168ABB}" type="datetimeFigureOut">
              <a:rPr lang="en-US" smtClean="0"/>
              <a:pPr/>
              <a:t>14-05-18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FB56013-B943-42BA-886F-6F9D4EB85E9D}" type="slidenum">
              <a:rPr lang="en-US" smtClean="0"/>
              <a:pPr/>
              <a:t>‹nr.›</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nl/imgres?imgurl=http://home.tiscali.nl/twelvaadt/afbeeldingen/LouisArmstrong.gif&amp;imgrefurl=http://home.tiscali.nl/twelvaadt/engels/trumpet%20rechts.htm&amp;usg=__Nwrh9wdnxOdYWfX7sLfQ9fpuaAk=&amp;h=285&amp;w=250&amp;sz=17&amp;hl=nl&amp;start=5&amp;tbnid=ovF05wBq-XAuDM:&amp;tbnh=115&amp;tbnw=101&amp;prev=/images?q=louis+armstrong&amp;gbv=2&amp;hl=nl&amp;sa=G"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s://www.youtube.com/watch?v=wptVOYOQxPY&amp;index=3&amp;list=RDIMHJ8PgVat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H46uf5-Way0" TargetMode="External"/><Relationship Id="rId4" Type="http://schemas.openxmlformats.org/officeDocument/2006/relationships/hyperlink" Target="http://images.google.nl/imgres?imgurl=http://www.thedctraveler.com/wp-content/uploads/2007/01/josephine-baker-poster-2.jpg&amp;imgrefurl=http://www.thedctraveler.com/josephine-baker-the-black-venus/&amp;usg=__ANr5FMzC2eQ4ANfkhALyXuWhvAA=&amp;h=425&amp;w=330&amp;sz=28&amp;hl=nl&amp;start=20&amp;tbnid=rdvAn4vDx6ggLM:&amp;tbnh=126&amp;tbnw=98&amp;prev=/images?q=josephine+baker&amp;gbv=2&amp;hl=nl&amp;sa=G" TargetMode="External"/><Relationship Id="rId5" Type="http://schemas.openxmlformats.org/officeDocument/2006/relationships/image" Target="../media/image17.jpeg"/><Relationship Id="rId6" Type="http://schemas.openxmlformats.org/officeDocument/2006/relationships/hyperlink" Target="http://images.google.nl/imgres?imgurl=http://www.madisonavenuejournal.com/images/266a.jpg&amp;imgrefurl=http://www.madisonavenuejournal.com/2007/11/20/ad_art_grows_in_value/&amp;usg=__BD2ohUSn_Uz_DebaHJk95SJwERk=&amp;h=800&amp;w=600&amp;sz=170&amp;hl=nl&amp;start=1&amp;tbnid=EXptTB9R9pOU9M:&amp;tbnh=143&amp;tbnw=107&amp;prev=/images?q=revue+negre&amp;gbv=2&amp;hl=nl&amp;sa=G" TargetMode="External"/><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http://www.youtube.com/watch?v=wmw5eGh888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s://www.youtube.com/watch?v=A6dXrm1Yj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qBF_1J8_2c" TargetMode="External"/><Relationship Id="rId4" Type="http://schemas.openxmlformats.org/officeDocument/2006/relationships/hyperlink" Target="http://images.google.nl/imgres?imgurl=http://www.kodiakschools.org/khs/departments/englishdepartment/American_Literature/assets/bessie-smith.jpg&amp;imgrefurl=http://www.kodiakschools.org/khs/departments/englishdepartment/American_Literature/Quarter_3.html&amp;usg=__eQ7eQe8Isj04iSN4F6Ig3h1nvyE=&amp;h=480&amp;w=319&amp;sz=27&amp;hl=nl&amp;start=1&amp;tbnid=sRO1CyBJachMmM:&amp;tbnh=129&amp;tbnw=86&amp;prev=/images?q=Bessie+smith&amp;gbv=2&amp;hl=nl" TargetMode="External"/><Relationship Id="rId5"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hyperlink" Target="https://www.youtube.com/watch?v=7zSASzeXlI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3rd9IaA_uJI(1925" TargetMode="Externa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poradio2.nl/soulenjazz/nieuws/21747/5403-alles-dat-je-hoort-te-weten-over-ragtime" TargetMode="Externa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Inspiratiebronnen muziek begin 20</a:t>
            </a:r>
            <a:r>
              <a:rPr lang="nl-NL" b="1" baseline="30000" dirty="0" smtClean="0"/>
              <a:t>e</a:t>
            </a:r>
            <a:r>
              <a:rPr lang="nl-NL" b="1" dirty="0" smtClean="0"/>
              <a:t> eeuw</a:t>
            </a:r>
            <a:endParaRPr lang="nl-NL" b="1"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92669"/>
            <a:ext cx="2999376" cy="2644450"/>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4" y="4476930"/>
            <a:ext cx="2557585" cy="1918956"/>
          </a:xfrm>
          <a:prstGeom prst="rect">
            <a:avLst/>
          </a:prstGeom>
        </p:spPr>
      </p:pic>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20106" t="5163" r="28528" b="6916"/>
          <a:stretch/>
        </p:blipFill>
        <p:spPr>
          <a:xfrm>
            <a:off x="5420347" y="1417638"/>
            <a:ext cx="2543909" cy="2619481"/>
          </a:xfrm>
          <a:prstGeom prst="rect">
            <a:avLst/>
          </a:prstGeom>
        </p:spPr>
      </p:pic>
      <p:pic>
        <p:nvPicPr>
          <p:cNvPr id="9" name="Afbeelding 8"/>
          <p:cNvPicPr>
            <a:picLocks noChangeAspect="1"/>
          </p:cNvPicPr>
          <p:nvPr/>
        </p:nvPicPr>
        <p:blipFill rotWithShape="1">
          <a:blip r:embed="rId5">
            <a:extLst>
              <a:ext uri="{28A0092B-C50C-407E-A947-70E740481C1C}">
                <a14:useLocalDpi xmlns:a14="http://schemas.microsoft.com/office/drawing/2010/main" val="0"/>
              </a:ext>
            </a:extLst>
          </a:blip>
          <a:srcRect l="18527" t="13832" r="18941" b="17065"/>
          <a:stretch/>
        </p:blipFill>
        <p:spPr>
          <a:xfrm>
            <a:off x="4014232" y="4173687"/>
            <a:ext cx="3016343" cy="2222199"/>
          </a:xfrm>
          <a:prstGeom prst="rect">
            <a:avLst/>
          </a:prstGeom>
        </p:spPr>
      </p:pic>
    </p:spTree>
    <p:extLst>
      <p:ext uri="{BB962C8B-B14F-4D97-AF65-F5344CB8AC3E}">
        <p14:creationId xmlns:p14="http://schemas.microsoft.com/office/powerpoint/2010/main" val="824023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Schermafbeelding 2014-06-04 om 09.19.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380" t="35999" r="11598" b="3220"/>
          <a:stretch/>
        </p:blipFill>
        <p:spPr>
          <a:xfrm>
            <a:off x="116417" y="1999102"/>
            <a:ext cx="6720415" cy="4634929"/>
          </a:xfrm>
        </p:spPr>
      </p:pic>
      <p:sp>
        <p:nvSpPr>
          <p:cNvPr id="4" name="Rectangle 2"/>
          <p:cNvSpPr>
            <a:spLocks noGrp="1" noChangeArrowheads="1"/>
          </p:cNvSpPr>
          <p:nvPr>
            <p:ph type="title"/>
          </p:nvPr>
        </p:nvSpPr>
        <p:spPr>
          <a:xfrm>
            <a:off x="457200" y="274638"/>
            <a:ext cx="8229600" cy="1143000"/>
          </a:xfrm>
        </p:spPr>
        <p:txBody>
          <a:bodyPr>
            <a:normAutofit/>
          </a:bodyPr>
          <a:lstStyle/>
          <a:p>
            <a:pPr eaLnBrk="1" hangingPunct="1"/>
            <a:r>
              <a:rPr lang="nl-NL" sz="4000" b="1" dirty="0" smtClean="0">
                <a:ea typeface="Arial"/>
                <a:cs typeface="Arial"/>
              </a:rPr>
              <a:t>Dans: Cakewalk</a:t>
            </a:r>
            <a:endParaRPr lang="nl-NL" sz="4000" b="1" dirty="0">
              <a:ea typeface="Arial"/>
              <a:cs typeface="Arial"/>
            </a:endParaRPr>
          </a:p>
        </p:txBody>
      </p:sp>
      <p:sp>
        <p:nvSpPr>
          <p:cNvPr id="2" name="Tekstvak 1"/>
          <p:cNvSpPr txBox="1"/>
          <p:nvPr/>
        </p:nvSpPr>
        <p:spPr>
          <a:xfrm>
            <a:off x="1270039" y="1667013"/>
            <a:ext cx="3197778" cy="369332"/>
          </a:xfrm>
          <a:prstGeom prst="rect">
            <a:avLst/>
          </a:prstGeom>
          <a:noFill/>
        </p:spPr>
        <p:txBody>
          <a:bodyPr wrap="square" rtlCol="0">
            <a:spAutoFit/>
          </a:bodyPr>
          <a:lstStyle/>
          <a:p>
            <a:r>
              <a:rPr lang="nl-NL" dirty="0" smtClean="0"/>
              <a:t>Kenmerken:</a:t>
            </a:r>
            <a:endParaRPr lang="nl-NL" dirty="0"/>
          </a:p>
        </p:txBody>
      </p:sp>
      <p:sp>
        <p:nvSpPr>
          <p:cNvPr id="5" name="Rechthoek 4"/>
          <p:cNvSpPr/>
          <p:nvPr/>
        </p:nvSpPr>
        <p:spPr>
          <a:xfrm>
            <a:off x="1984436" y="1094472"/>
            <a:ext cx="7075934" cy="369332"/>
          </a:xfrm>
          <a:prstGeom prst="rect">
            <a:avLst/>
          </a:prstGeom>
        </p:spPr>
        <p:txBody>
          <a:bodyPr wrap="square">
            <a:spAutoFit/>
          </a:bodyPr>
          <a:lstStyle/>
          <a:p>
            <a:r>
              <a:rPr lang="nl-NL" dirty="0" err="1">
                <a:latin typeface="Arial"/>
              </a:rPr>
              <a:t>https</a:t>
            </a:r>
            <a:r>
              <a:rPr lang="nl-NL" dirty="0">
                <a:latin typeface="Arial"/>
              </a:rPr>
              <a:t>://</a:t>
            </a:r>
            <a:r>
              <a:rPr lang="nl-NL" dirty="0" err="1">
                <a:latin typeface="Arial"/>
              </a:rPr>
              <a:t>www.youtube.com</a:t>
            </a:r>
            <a:r>
              <a:rPr lang="nl-NL" dirty="0">
                <a:latin typeface="Arial"/>
              </a:rPr>
              <a:t>/</a:t>
            </a:r>
            <a:r>
              <a:rPr lang="nl-NL" dirty="0" err="1">
                <a:latin typeface="Arial"/>
              </a:rPr>
              <a:t>watch?v</a:t>
            </a:r>
            <a:r>
              <a:rPr lang="nl-NL" dirty="0">
                <a:latin typeface="Arial"/>
              </a:rPr>
              <a:t>=</a:t>
            </a:r>
            <a:r>
              <a:rPr lang="nl-NL" dirty="0" err="1">
                <a:latin typeface="Arial"/>
              </a:rPr>
              <a:t>GCsptiarrzw</a:t>
            </a:r>
            <a:endParaRPr lang="nl-NL" dirty="0">
              <a:latin typeface="Arial"/>
            </a:endParaRPr>
          </a:p>
        </p:txBody>
      </p:sp>
      <p:sp>
        <p:nvSpPr>
          <p:cNvPr id="7" name="Rechthoek 6"/>
          <p:cNvSpPr>
            <a:spLocks noChangeArrowheads="1"/>
          </p:cNvSpPr>
          <p:nvPr/>
        </p:nvSpPr>
        <p:spPr bwMode="auto">
          <a:xfrm>
            <a:off x="6610185" y="2068528"/>
            <a:ext cx="2450185"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i="1" dirty="0" smtClean="0">
                <a:latin typeface="Arial"/>
                <a:cs typeface="Arial"/>
              </a:rPr>
              <a:t>"</a:t>
            </a:r>
            <a:r>
              <a:rPr lang="en-US" sz="1600" i="1" dirty="0">
                <a:latin typeface="Arial"/>
                <a:cs typeface="Arial"/>
              </a:rPr>
              <a:t>Us slaves watched white folks' parties where the guests danced a minuet and then paraded in a grand march, with the ladies and gentlemen going different ways and then meeting again, arm in arm, and marching down the center together. Then we'd do it too, but we used to mock '</a:t>
            </a:r>
            <a:r>
              <a:rPr lang="en-US" sz="1600" i="1" dirty="0" err="1">
                <a:latin typeface="Arial"/>
                <a:cs typeface="Arial"/>
              </a:rPr>
              <a:t>em</a:t>
            </a:r>
            <a:r>
              <a:rPr lang="en-US" sz="1600" i="1" dirty="0">
                <a:latin typeface="Arial"/>
                <a:cs typeface="Arial"/>
              </a:rPr>
              <a:t> every step. </a:t>
            </a:r>
            <a:endParaRPr lang="en-US" sz="1600" i="1" dirty="0" smtClean="0">
              <a:latin typeface="Arial"/>
              <a:cs typeface="Arial"/>
            </a:endParaRPr>
          </a:p>
          <a:p>
            <a:r>
              <a:rPr lang="en-US" sz="1600" i="1" dirty="0" smtClean="0">
                <a:latin typeface="Arial"/>
                <a:cs typeface="Arial"/>
              </a:rPr>
              <a:t>Sometimes </a:t>
            </a:r>
            <a:r>
              <a:rPr lang="en-US" sz="1600" i="1" dirty="0">
                <a:latin typeface="Arial"/>
                <a:cs typeface="Arial"/>
              </a:rPr>
              <a:t>the white folks noticed it, but they seemed to like it; I guess they thought we couldn't dance any better" </a:t>
            </a:r>
            <a:endParaRPr lang="nl-NL" sz="1600" i="1" dirty="0">
              <a:latin typeface="Arial"/>
              <a:cs typeface="Arial"/>
            </a:endParaRPr>
          </a:p>
        </p:txBody>
      </p:sp>
    </p:spTree>
    <p:extLst>
      <p:ext uri="{BB962C8B-B14F-4D97-AF65-F5344CB8AC3E}">
        <p14:creationId xmlns:p14="http://schemas.microsoft.com/office/powerpoint/2010/main" val="2418577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nl-NL" sz="4000" b="1" dirty="0" smtClean="0">
                <a:ea typeface="Arial"/>
                <a:cs typeface="Arial"/>
              </a:rPr>
              <a:t>Jazz</a:t>
            </a:r>
            <a:endParaRPr lang="nl-NL" sz="4000" b="1" dirty="0">
              <a:ea typeface="Arial"/>
              <a:cs typeface="Arial"/>
            </a:endParaRPr>
          </a:p>
        </p:txBody>
      </p:sp>
      <p:sp>
        <p:nvSpPr>
          <p:cNvPr id="38915" name="Rectangle 3"/>
          <p:cNvSpPr>
            <a:spLocks noGrp="1" noChangeArrowheads="1"/>
          </p:cNvSpPr>
          <p:nvPr>
            <p:ph type="body" idx="1"/>
          </p:nvPr>
        </p:nvSpPr>
        <p:spPr/>
        <p:txBody>
          <a:bodyPr>
            <a:normAutofit/>
          </a:bodyPr>
          <a:lstStyle/>
          <a:p>
            <a:pPr marL="0" indent="0" eaLnBrk="1" hangingPunct="1">
              <a:lnSpc>
                <a:spcPct val="80000"/>
              </a:lnSpc>
              <a:buNone/>
            </a:pPr>
            <a:r>
              <a:rPr lang="nl-NL" sz="1600" dirty="0" smtClean="0">
                <a:ea typeface="Arial"/>
                <a:cs typeface="Arial"/>
              </a:rPr>
              <a:t>Ontstaat in Storyville New </a:t>
            </a:r>
            <a:r>
              <a:rPr lang="nl-NL" sz="1600" dirty="0" err="1" smtClean="0">
                <a:ea typeface="Arial"/>
                <a:cs typeface="Arial"/>
              </a:rPr>
              <a:t>Orleans</a:t>
            </a:r>
            <a:r>
              <a:rPr lang="nl-NL" sz="1600" dirty="0" smtClean="0">
                <a:ea typeface="Arial"/>
                <a:cs typeface="Arial"/>
              </a:rPr>
              <a:t>: </a:t>
            </a:r>
            <a:r>
              <a:rPr lang="nl-NL" sz="1600" dirty="0">
                <a:ea typeface="Arial"/>
                <a:cs typeface="Arial"/>
              </a:rPr>
              <a:t>uitgangswijk </a:t>
            </a:r>
            <a:r>
              <a:rPr lang="nl-NL" sz="1600" dirty="0" smtClean="0">
                <a:ea typeface="Arial"/>
                <a:cs typeface="Arial"/>
              </a:rPr>
              <a:t>en </a:t>
            </a:r>
            <a:r>
              <a:rPr lang="nl-NL" sz="1600" dirty="0" err="1" smtClean="0">
                <a:ea typeface="Arial"/>
                <a:cs typeface="Arial"/>
              </a:rPr>
              <a:t>rosse</a:t>
            </a:r>
            <a:r>
              <a:rPr lang="nl-NL" sz="1600" dirty="0" smtClean="0">
                <a:ea typeface="Arial"/>
                <a:cs typeface="Arial"/>
              </a:rPr>
              <a:t> buurt van havenstad </a:t>
            </a:r>
            <a:r>
              <a:rPr lang="nl-NL" sz="1600" b="1" u="sng" dirty="0" smtClean="0">
                <a:ea typeface="Arial"/>
                <a:cs typeface="Arial"/>
              </a:rPr>
              <a:t>New </a:t>
            </a:r>
            <a:r>
              <a:rPr lang="nl-NL" sz="1600" b="1" u="sng" dirty="0" err="1">
                <a:ea typeface="Arial"/>
                <a:cs typeface="Arial"/>
              </a:rPr>
              <a:t>Orleans</a:t>
            </a:r>
            <a:r>
              <a:rPr lang="nl-NL" sz="1600" dirty="0">
                <a:ea typeface="Arial"/>
                <a:cs typeface="Arial"/>
              </a:rPr>
              <a:t> </a:t>
            </a:r>
            <a:r>
              <a:rPr lang="nl-NL" sz="1600" dirty="0" smtClean="0">
                <a:latin typeface="Arial" charset="0"/>
              </a:rPr>
              <a:t>(Franse </a:t>
            </a:r>
            <a:r>
              <a:rPr lang="nl-NL" sz="1600" dirty="0">
                <a:latin typeface="Arial" charset="0"/>
              </a:rPr>
              <a:t>kolonisten, Spanjaarden, Mexicanen, </a:t>
            </a:r>
            <a:r>
              <a:rPr lang="nl-NL" sz="1600" dirty="0" smtClean="0">
                <a:latin typeface="Arial" charset="0"/>
              </a:rPr>
              <a:t>Indianen</a:t>
            </a:r>
            <a:r>
              <a:rPr lang="nl-NL" sz="1600" dirty="0">
                <a:latin typeface="Arial" charset="0"/>
              </a:rPr>
              <a:t>)</a:t>
            </a:r>
          </a:p>
          <a:p>
            <a:pPr eaLnBrk="1" hangingPunct="1">
              <a:lnSpc>
                <a:spcPct val="80000"/>
              </a:lnSpc>
              <a:buFontTx/>
              <a:buChar char="-"/>
            </a:pPr>
            <a:r>
              <a:rPr lang="nl-NL" sz="1600" dirty="0">
                <a:ea typeface="Arial"/>
                <a:cs typeface="Arial"/>
              </a:rPr>
              <a:t>V</a:t>
            </a:r>
            <a:r>
              <a:rPr lang="nl-NL" sz="1600" dirty="0" smtClean="0">
                <a:ea typeface="Arial"/>
                <a:cs typeface="Arial"/>
              </a:rPr>
              <a:t>eel orkesten spelen </a:t>
            </a:r>
            <a:r>
              <a:rPr lang="nl-NL" sz="1600" dirty="0">
                <a:ea typeface="Arial"/>
                <a:cs typeface="Arial"/>
              </a:rPr>
              <a:t>ragtime en </a:t>
            </a:r>
            <a:r>
              <a:rPr lang="nl-NL" sz="1600" dirty="0" smtClean="0">
                <a:ea typeface="Arial"/>
                <a:cs typeface="Arial"/>
              </a:rPr>
              <a:t>blues.</a:t>
            </a:r>
          </a:p>
          <a:p>
            <a:pPr eaLnBrk="1" hangingPunct="1">
              <a:lnSpc>
                <a:spcPct val="80000"/>
              </a:lnSpc>
              <a:buFontTx/>
              <a:buChar char="-"/>
            </a:pPr>
            <a:r>
              <a:rPr lang="nl-NL" sz="1600" dirty="0" smtClean="0">
                <a:latin typeface="Arial" charset="0"/>
              </a:rPr>
              <a:t>Na sloop van de wijk trekken </a:t>
            </a:r>
            <a:r>
              <a:rPr lang="nl-NL" sz="1600" dirty="0">
                <a:latin typeface="Arial" charset="0"/>
              </a:rPr>
              <a:t>muzikanten naar Chicago</a:t>
            </a:r>
            <a:r>
              <a:rPr lang="nl-NL" sz="1600" dirty="0" smtClean="0">
                <a:latin typeface="Arial" charset="0"/>
              </a:rPr>
              <a:t>). De Jazz uit New </a:t>
            </a:r>
            <a:r>
              <a:rPr lang="nl-NL" sz="1600" dirty="0" err="1" smtClean="0">
                <a:latin typeface="Arial" charset="0"/>
              </a:rPr>
              <a:t>Orleans</a:t>
            </a:r>
            <a:r>
              <a:rPr lang="nl-NL" sz="1600" dirty="0" smtClean="0">
                <a:latin typeface="Arial" charset="0"/>
              </a:rPr>
              <a:t> wordt ook wel de </a:t>
            </a:r>
            <a:r>
              <a:rPr lang="nl-NL" sz="1600" dirty="0" err="1" smtClean="0">
                <a:latin typeface="Arial" charset="0"/>
              </a:rPr>
              <a:t>Dixileand</a:t>
            </a:r>
            <a:r>
              <a:rPr lang="nl-NL" sz="1600" dirty="0" smtClean="0">
                <a:latin typeface="Arial" charset="0"/>
              </a:rPr>
              <a:t> Jazz genoemd.</a:t>
            </a:r>
            <a:endParaRPr lang="nl-NL" sz="1600" dirty="0">
              <a:latin typeface="Arial" charset="0"/>
            </a:endParaRPr>
          </a:p>
          <a:p>
            <a:pPr marL="0" indent="0" eaLnBrk="1" hangingPunct="1">
              <a:lnSpc>
                <a:spcPct val="80000"/>
              </a:lnSpc>
              <a:buNone/>
            </a:pPr>
            <a:endParaRPr lang="nl-NL" sz="1600" dirty="0">
              <a:ea typeface="Arial"/>
              <a:cs typeface="Arial"/>
            </a:endParaRPr>
          </a:p>
          <a:p>
            <a:pPr marL="0" indent="0">
              <a:lnSpc>
                <a:spcPct val="80000"/>
              </a:lnSpc>
              <a:buNone/>
            </a:pPr>
            <a:endParaRPr lang="nl-NL" sz="1600" dirty="0" smtClean="0">
              <a:ea typeface="Arial"/>
              <a:cs typeface="Arial"/>
            </a:endParaRPr>
          </a:p>
          <a:p>
            <a:pPr marL="0" indent="0">
              <a:lnSpc>
                <a:spcPct val="80000"/>
              </a:lnSpc>
              <a:buNone/>
            </a:pPr>
            <a:r>
              <a:rPr lang="nl-NL" sz="1600" dirty="0" err="1" smtClean="0">
                <a:ea typeface="Arial"/>
                <a:cs typeface="Arial"/>
              </a:rPr>
              <a:t>https</a:t>
            </a:r>
            <a:r>
              <a:rPr lang="nl-NL" sz="1600" dirty="0">
                <a:ea typeface="Arial"/>
                <a:cs typeface="Arial"/>
              </a:rPr>
              <a:t>://</a:t>
            </a:r>
            <a:r>
              <a:rPr lang="nl-NL" sz="1600" dirty="0" err="1">
                <a:ea typeface="Arial"/>
                <a:cs typeface="Arial"/>
              </a:rPr>
              <a:t>www.youtube.com</a:t>
            </a:r>
            <a:r>
              <a:rPr lang="nl-NL" sz="1600" dirty="0">
                <a:ea typeface="Arial"/>
                <a:cs typeface="Arial"/>
              </a:rPr>
              <a:t>/</a:t>
            </a:r>
            <a:r>
              <a:rPr lang="nl-NL" sz="1600" dirty="0" err="1">
                <a:ea typeface="Arial"/>
                <a:cs typeface="Arial"/>
              </a:rPr>
              <a:t>watch?list</a:t>
            </a:r>
            <a:r>
              <a:rPr lang="nl-NL" sz="1600" dirty="0">
                <a:ea typeface="Arial"/>
                <a:cs typeface="Arial"/>
              </a:rPr>
              <a:t>=PLNnQrjGbETbA6wynyROjFCMVOPvtzeIoi&amp;time_continue=1&amp;v=bBx_A5de8bA</a:t>
            </a:r>
          </a:p>
          <a:p>
            <a:pPr eaLnBrk="1" hangingPunct="1">
              <a:lnSpc>
                <a:spcPct val="80000"/>
              </a:lnSpc>
            </a:pPr>
            <a:endParaRPr lang="nl-NL" sz="1600" dirty="0" smtClean="0">
              <a:ea typeface="Arial"/>
              <a:cs typeface="Arial"/>
            </a:endParaRPr>
          </a:p>
          <a:p>
            <a:pPr eaLnBrk="1" hangingPunct="1">
              <a:lnSpc>
                <a:spcPct val="80000"/>
              </a:lnSpc>
              <a:buFont typeface="Wingdings" charset="0"/>
              <a:buNone/>
            </a:pPr>
            <a:endParaRPr lang="nl-NL" sz="1600" dirty="0">
              <a:ea typeface="Arial"/>
              <a:cs typeface="Arial"/>
            </a:endParaRPr>
          </a:p>
          <a:p>
            <a:pPr eaLnBrk="1" hangingPunct="1">
              <a:lnSpc>
                <a:spcPct val="80000"/>
              </a:lnSpc>
              <a:buFont typeface="Wingdings" charset="0"/>
              <a:buNone/>
            </a:pPr>
            <a:endParaRPr lang="nl-NL" sz="1800" dirty="0">
              <a:ea typeface="Arial"/>
              <a:cs typeface="Arial"/>
              <a:hlinkClick r:id="" action="ppaction://noaction"/>
            </a:endParaRPr>
          </a:p>
        </p:txBody>
      </p:sp>
      <p:pic>
        <p:nvPicPr>
          <p:cNvPr id="3" name="Afbeelding 2"/>
          <p:cNvPicPr>
            <a:picLocks noChangeAspect="1"/>
          </p:cNvPicPr>
          <p:nvPr/>
        </p:nvPicPr>
        <p:blipFill>
          <a:blip r:embed="rId2"/>
          <a:stretch>
            <a:fillRect/>
          </a:stretch>
        </p:blipFill>
        <p:spPr>
          <a:xfrm>
            <a:off x="192773" y="3992475"/>
            <a:ext cx="4621074" cy="2599354"/>
          </a:xfrm>
          <a:prstGeom prst="rect">
            <a:avLst/>
          </a:prstGeom>
        </p:spPr>
      </p:pic>
      <p:pic>
        <p:nvPicPr>
          <p:cNvPr id="7" name="Picture 12" descr="http://upload.wikimedia.org/wikipedia/commons/8/8d/Map_of_USA_highlighting_Louisi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599" y="3992475"/>
            <a:ext cx="3977710" cy="259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141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nl-NL" sz="4000" b="1" dirty="0" smtClean="0">
                <a:ea typeface="Arial"/>
                <a:cs typeface="Arial"/>
              </a:rPr>
              <a:t>Dixieland Jazz</a:t>
            </a:r>
            <a:br>
              <a:rPr lang="nl-NL" sz="4000" b="1" dirty="0" smtClean="0">
                <a:ea typeface="Arial"/>
                <a:cs typeface="Arial"/>
              </a:rPr>
            </a:br>
            <a:r>
              <a:rPr lang="nl-NL" sz="2200" b="1" dirty="0" smtClean="0">
                <a:ea typeface="Arial"/>
                <a:cs typeface="Arial"/>
              </a:rPr>
              <a:t>(uit New </a:t>
            </a:r>
            <a:r>
              <a:rPr lang="nl-NL" sz="2200" b="1" dirty="0" err="1" smtClean="0">
                <a:ea typeface="Arial"/>
                <a:cs typeface="Arial"/>
              </a:rPr>
              <a:t>Orleans</a:t>
            </a:r>
            <a:r>
              <a:rPr lang="nl-NL" sz="2200" b="1" dirty="0">
                <a:ea typeface="Arial"/>
                <a:cs typeface="Arial"/>
              </a:rPr>
              <a:t>)</a:t>
            </a:r>
          </a:p>
        </p:txBody>
      </p:sp>
      <p:sp>
        <p:nvSpPr>
          <p:cNvPr id="38915" name="Rectangle 3"/>
          <p:cNvSpPr>
            <a:spLocks noGrp="1" noChangeArrowheads="1"/>
          </p:cNvSpPr>
          <p:nvPr>
            <p:ph type="body" idx="1"/>
          </p:nvPr>
        </p:nvSpPr>
        <p:spPr/>
        <p:txBody>
          <a:bodyPr>
            <a:normAutofit/>
          </a:bodyPr>
          <a:lstStyle/>
          <a:p>
            <a:pPr marL="0" indent="0" eaLnBrk="1" hangingPunct="1">
              <a:lnSpc>
                <a:spcPct val="80000"/>
              </a:lnSpc>
              <a:buNone/>
            </a:pPr>
            <a:r>
              <a:rPr lang="nl-NL" sz="1600" dirty="0" smtClean="0">
                <a:ea typeface="Arial"/>
                <a:cs typeface="Arial"/>
              </a:rPr>
              <a:t>Kenmerken</a:t>
            </a:r>
            <a:br>
              <a:rPr lang="nl-NL" sz="1600" dirty="0" smtClean="0">
                <a:ea typeface="Arial"/>
                <a:cs typeface="Arial"/>
              </a:rPr>
            </a:br>
            <a:endParaRPr lang="nl-NL" sz="1600" dirty="0" smtClean="0">
              <a:ea typeface="Arial"/>
              <a:cs typeface="Arial"/>
            </a:endParaRPr>
          </a:p>
          <a:p>
            <a:pPr eaLnBrk="1" hangingPunct="1">
              <a:lnSpc>
                <a:spcPct val="80000"/>
              </a:lnSpc>
            </a:pPr>
            <a:r>
              <a:rPr lang="nl-NL" sz="1600" u="sng" dirty="0" smtClean="0">
                <a:ea typeface="Arial"/>
                <a:cs typeface="Arial"/>
              </a:rPr>
              <a:t>Melodie-instrumenten: </a:t>
            </a:r>
            <a:r>
              <a:rPr lang="nl-NL" sz="1600" dirty="0" smtClean="0">
                <a:ea typeface="Arial"/>
                <a:cs typeface="Arial"/>
              </a:rPr>
              <a:t>Trompet / Trombone / Klarinet</a:t>
            </a:r>
            <a:endParaRPr lang="nl-NL" sz="1600" dirty="0">
              <a:ea typeface="Arial"/>
              <a:cs typeface="Arial"/>
            </a:endParaRPr>
          </a:p>
          <a:p>
            <a:pPr eaLnBrk="1" hangingPunct="1">
              <a:lnSpc>
                <a:spcPct val="80000"/>
              </a:lnSpc>
            </a:pPr>
            <a:r>
              <a:rPr lang="nl-NL" sz="1600" u="sng" dirty="0" err="1" smtClean="0">
                <a:ea typeface="Arial"/>
                <a:cs typeface="Arial"/>
              </a:rPr>
              <a:t>Ritme-sectie</a:t>
            </a:r>
            <a:r>
              <a:rPr lang="nl-NL" sz="1600" dirty="0" smtClean="0">
                <a:ea typeface="Arial"/>
                <a:cs typeface="Arial"/>
              </a:rPr>
              <a:t>: Drums</a:t>
            </a:r>
            <a:r>
              <a:rPr lang="nl-NL" sz="1600" dirty="0">
                <a:ea typeface="Arial"/>
                <a:cs typeface="Arial"/>
              </a:rPr>
              <a:t>/piano/bas</a:t>
            </a:r>
            <a:r>
              <a:rPr lang="nl-NL" sz="1600" dirty="0" smtClean="0">
                <a:ea typeface="Arial"/>
                <a:cs typeface="Arial"/>
              </a:rPr>
              <a:t>/gitaar</a:t>
            </a:r>
          </a:p>
          <a:p>
            <a:pPr eaLnBrk="1" hangingPunct="1">
              <a:lnSpc>
                <a:spcPct val="80000"/>
              </a:lnSpc>
              <a:buFont typeface="Wingdings" charset="0"/>
              <a:buNone/>
            </a:pPr>
            <a:endParaRPr lang="nl-NL" sz="1600" dirty="0">
              <a:ea typeface="Arial"/>
              <a:cs typeface="Arial"/>
            </a:endParaRPr>
          </a:p>
          <a:p>
            <a:pPr eaLnBrk="1" hangingPunct="1">
              <a:lnSpc>
                <a:spcPct val="80000"/>
              </a:lnSpc>
              <a:buFont typeface="Wingdings" charset="0"/>
              <a:buNone/>
            </a:pPr>
            <a:r>
              <a:rPr lang="nl-NL" sz="2000" dirty="0">
                <a:ea typeface="Arial"/>
                <a:cs typeface="Arial"/>
              </a:rPr>
              <a:t>Kenmerkend: </a:t>
            </a:r>
            <a:r>
              <a:rPr lang="nl-NL" sz="2000" u="sng" dirty="0">
                <a:ea typeface="Arial"/>
                <a:cs typeface="Arial"/>
              </a:rPr>
              <a:t>collectieve improvisaties</a:t>
            </a:r>
            <a:r>
              <a:rPr lang="nl-NL" sz="2000" dirty="0">
                <a:ea typeface="Arial"/>
                <a:cs typeface="Arial"/>
              </a:rPr>
              <a:t> door blazers</a:t>
            </a:r>
          </a:p>
          <a:p>
            <a:pPr eaLnBrk="1" hangingPunct="1">
              <a:lnSpc>
                <a:spcPct val="80000"/>
              </a:lnSpc>
              <a:buFont typeface="Wingdings" charset="0"/>
              <a:buNone/>
            </a:pPr>
            <a:endParaRPr lang="nl-NL" sz="1600" dirty="0">
              <a:ea typeface="Arial"/>
              <a:cs typeface="Arial"/>
            </a:endParaRPr>
          </a:p>
          <a:p>
            <a:pPr eaLnBrk="1" hangingPunct="1">
              <a:lnSpc>
                <a:spcPct val="80000"/>
              </a:lnSpc>
              <a:buFont typeface="Wingdings" charset="0"/>
              <a:buNone/>
            </a:pPr>
            <a:endParaRPr lang="nl-NL" sz="1600" dirty="0" smtClean="0">
              <a:ea typeface="Arial"/>
              <a:cs typeface="Arial"/>
            </a:endParaRPr>
          </a:p>
          <a:p>
            <a:pPr eaLnBrk="1" hangingPunct="1">
              <a:lnSpc>
                <a:spcPct val="80000"/>
              </a:lnSpc>
              <a:buFont typeface="Wingdings" charset="0"/>
              <a:buNone/>
            </a:pPr>
            <a:r>
              <a:rPr lang="nl-NL" sz="1600" dirty="0" smtClean="0">
                <a:ea typeface="Arial"/>
                <a:cs typeface="Arial"/>
              </a:rPr>
              <a:t>Na </a:t>
            </a:r>
            <a:r>
              <a:rPr lang="nl-NL" sz="1600" dirty="0">
                <a:ea typeface="Arial"/>
                <a:cs typeface="Arial"/>
              </a:rPr>
              <a:t>1917 trekken veel muzikanten naar </a:t>
            </a:r>
            <a:r>
              <a:rPr lang="nl-NL" sz="1600" b="1" u="sng" dirty="0">
                <a:ea typeface="Arial"/>
                <a:cs typeface="Arial"/>
              </a:rPr>
              <a:t>Chicago</a:t>
            </a:r>
          </a:p>
          <a:p>
            <a:pPr eaLnBrk="1" hangingPunct="1">
              <a:lnSpc>
                <a:spcPct val="80000"/>
              </a:lnSpc>
              <a:buFont typeface="Wingdings" charset="0"/>
              <a:buNone/>
            </a:pPr>
            <a:r>
              <a:rPr lang="nl-NL" sz="1600" dirty="0">
                <a:ea typeface="Arial"/>
                <a:cs typeface="Arial"/>
              </a:rPr>
              <a:t>Solo’s worden belangrijk! </a:t>
            </a:r>
          </a:p>
          <a:p>
            <a:pPr eaLnBrk="1" hangingPunct="1">
              <a:lnSpc>
                <a:spcPct val="80000"/>
              </a:lnSpc>
              <a:buFont typeface="Wingdings" charset="0"/>
              <a:buNone/>
            </a:pPr>
            <a:endParaRPr lang="nl-NL" sz="1800" dirty="0">
              <a:ea typeface="Arial"/>
              <a:cs typeface="Arial"/>
            </a:endParaRPr>
          </a:p>
          <a:p>
            <a:pPr>
              <a:lnSpc>
                <a:spcPct val="80000"/>
              </a:lnSpc>
              <a:buNone/>
            </a:pPr>
            <a:r>
              <a:rPr lang="nl-NL" sz="1800" dirty="0">
                <a:ea typeface="Arial"/>
                <a:cs typeface="Arial"/>
                <a:hlinkClick r:id="rId2"/>
              </a:rPr>
              <a:t>https://</a:t>
            </a:r>
            <a:r>
              <a:rPr lang="nl-NL" sz="1800" dirty="0" smtClean="0">
                <a:ea typeface="Arial"/>
                <a:cs typeface="Arial"/>
                <a:hlinkClick r:id="rId2"/>
              </a:rPr>
              <a:t>www.youtube.com/watch?v=wptVOYOQxPY&amp;index=3&amp;list=RDIMHJ8PgVatk</a:t>
            </a:r>
            <a:endParaRPr lang="nl-NL" sz="1800" dirty="0" smtClean="0">
              <a:ea typeface="Arial"/>
              <a:cs typeface="Arial"/>
            </a:endParaRPr>
          </a:p>
          <a:p>
            <a:pPr eaLnBrk="1" hangingPunct="1">
              <a:lnSpc>
                <a:spcPct val="80000"/>
              </a:lnSpc>
              <a:buFont typeface="Wingdings" charset="0"/>
              <a:buNone/>
            </a:pPr>
            <a:endParaRPr lang="nl-NL" sz="1800" dirty="0">
              <a:ea typeface="Arial"/>
              <a:cs typeface="Arial"/>
            </a:endParaRPr>
          </a:p>
          <a:p>
            <a:pPr eaLnBrk="1" hangingPunct="1">
              <a:lnSpc>
                <a:spcPct val="80000"/>
              </a:lnSpc>
              <a:buFont typeface="Wingdings" charset="0"/>
              <a:buNone/>
            </a:pPr>
            <a:r>
              <a:rPr lang="nl-NL" sz="1600" dirty="0" smtClean="0">
                <a:ea typeface="Arial"/>
                <a:cs typeface="Arial"/>
              </a:rPr>
              <a:t>Welk </a:t>
            </a:r>
            <a:r>
              <a:rPr lang="nl-NL" sz="1600" dirty="0">
                <a:ea typeface="Arial"/>
                <a:cs typeface="Arial"/>
              </a:rPr>
              <a:t>instrument ritmische functie? Noem 3 instrumenten met een melodische functie.</a:t>
            </a:r>
          </a:p>
          <a:p>
            <a:pPr eaLnBrk="1" hangingPunct="1">
              <a:lnSpc>
                <a:spcPct val="80000"/>
              </a:lnSpc>
              <a:buFont typeface="Wingdings" charset="0"/>
              <a:buNone/>
            </a:pPr>
            <a:endParaRPr lang="nl-NL" sz="1600" dirty="0">
              <a:ea typeface="Arial"/>
              <a:cs typeface="Arial"/>
            </a:endParaRPr>
          </a:p>
          <a:p>
            <a:pPr eaLnBrk="1" hangingPunct="1">
              <a:lnSpc>
                <a:spcPct val="80000"/>
              </a:lnSpc>
              <a:buFont typeface="Wingdings" charset="0"/>
              <a:buNone/>
            </a:pPr>
            <a:endParaRPr lang="nl-NL" sz="1800" dirty="0">
              <a:ea typeface="Arial"/>
              <a:cs typeface="Arial"/>
              <a:hlinkClick r:id="" action="ppaction://noaction"/>
            </a:endParaRPr>
          </a:p>
        </p:txBody>
      </p:sp>
      <p:pic>
        <p:nvPicPr>
          <p:cNvPr id="31748" name="Picture 4" descr="LouisArmstrong">
            <a:hlinkClick r:id="rId3" invalidUrl="http://images.google.nl/imgres?imgurl=http://home.tiscali.nl/twelvaadt/afbeeldingen/LouisArmstrong.gif&amp;imgrefurl=http://home.tiscali.nl/twelvaadt/engels/trumpet rechts.htm&amp;usg=__Nwrh9wdnxOdYWfX7sLfQ9fpuaAk=&amp;h=285&amp;w=250&amp;sz=17&amp;hl=nl&amp;start=5&amp;tbnid=ovF05wBq-XAuDM:&amp;tbnh=115&amp;tbnw=101&amp;prev=/images?q=louis+armstrong&amp;gbv=2&amp;hl=nl&amp;sa=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817410"/>
            <a:ext cx="172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8434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Scatten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Door te </a:t>
            </a:r>
            <a:r>
              <a:rPr lang="nl-NL" dirty="0" err="1"/>
              <a:t>scatten</a:t>
            </a:r>
            <a:r>
              <a:rPr lang="nl-NL" dirty="0"/>
              <a:t> </a:t>
            </a:r>
            <a:r>
              <a:rPr lang="nl-NL" dirty="0" smtClean="0"/>
              <a:t>kun je met je stem </a:t>
            </a:r>
            <a:r>
              <a:rPr lang="nl-NL" dirty="0"/>
              <a:t>improviseren als een instrument. Letterlijk vertaald betekent '</a:t>
            </a:r>
            <a:r>
              <a:rPr lang="nl-NL" dirty="0" err="1"/>
              <a:t>to</a:t>
            </a:r>
            <a:r>
              <a:rPr lang="nl-NL" dirty="0"/>
              <a:t> scat': het zingen van betekenisloze woorden. </a:t>
            </a:r>
            <a:endParaRPr lang="nl-NL" dirty="0" smtClean="0"/>
          </a:p>
          <a:p>
            <a:r>
              <a:rPr lang="nl-NL" dirty="0" smtClean="0"/>
              <a:t>Vaak eenlettergrepige </a:t>
            </a:r>
            <a:r>
              <a:rPr lang="nl-NL" dirty="0"/>
              <a:t>klanken als '</a:t>
            </a:r>
            <a:r>
              <a:rPr lang="nl-NL" dirty="0" err="1"/>
              <a:t>dwee</a:t>
            </a:r>
            <a:r>
              <a:rPr lang="nl-NL" dirty="0"/>
              <a:t>', 'da' '</a:t>
            </a:r>
            <a:r>
              <a:rPr lang="nl-NL" dirty="0" err="1"/>
              <a:t>ool</a:t>
            </a:r>
            <a:r>
              <a:rPr lang="nl-NL" dirty="0"/>
              <a:t>', 'bop', 'bam'. Wie de uitvinder van scat is, is niet duidelijk. </a:t>
            </a:r>
            <a:endParaRPr lang="nl-NL" dirty="0" smtClean="0"/>
          </a:p>
          <a:p>
            <a:r>
              <a:rPr lang="nl-NL" dirty="0" smtClean="0"/>
              <a:t>Een </a:t>
            </a:r>
            <a:r>
              <a:rPr lang="nl-NL" dirty="0"/>
              <a:t>van de beste </a:t>
            </a:r>
            <a:r>
              <a:rPr lang="nl-NL" dirty="0" err="1"/>
              <a:t>scatters</a:t>
            </a:r>
            <a:r>
              <a:rPr lang="nl-NL" dirty="0"/>
              <a:t> in de jazzgeschiedenis was Ella Fitzgerald: </a:t>
            </a:r>
            <a:r>
              <a:rPr lang="nl-NL" dirty="0" err="1"/>
              <a:t>https</a:t>
            </a:r>
            <a:r>
              <a:rPr lang="nl-NL" dirty="0"/>
              <a:t>://</a:t>
            </a:r>
            <a:r>
              <a:rPr lang="nl-NL" dirty="0" err="1"/>
              <a:t>www.youtube.com</a:t>
            </a:r>
            <a:r>
              <a:rPr lang="nl-NL" dirty="0"/>
              <a:t>/</a:t>
            </a:r>
            <a:r>
              <a:rPr lang="nl-NL" dirty="0" err="1"/>
              <a:t>watch?v</a:t>
            </a:r>
            <a:r>
              <a:rPr lang="nl-NL" dirty="0"/>
              <a:t>=PbL9vr4Q2LU</a:t>
            </a:r>
          </a:p>
        </p:txBody>
      </p:sp>
    </p:spTree>
    <p:extLst>
      <p:ext uri="{BB962C8B-B14F-4D97-AF65-F5344CB8AC3E}">
        <p14:creationId xmlns:p14="http://schemas.microsoft.com/office/powerpoint/2010/main" val="6010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Belangrijke woorden Blues en Jazz</a:t>
            </a:r>
            <a:endParaRPr lang="nl-NL" dirty="0"/>
          </a:p>
        </p:txBody>
      </p:sp>
      <p:sp>
        <p:nvSpPr>
          <p:cNvPr id="3" name="Tijdelijke aanduiding voor inhoud 2"/>
          <p:cNvSpPr>
            <a:spLocks noGrp="1"/>
          </p:cNvSpPr>
          <p:nvPr>
            <p:ph idx="1"/>
          </p:nvPr>
        </p:nvSpPr>
        <p:spPr/>
        <p:txBody>
          <a:bodyPr>
            <a:normAutofit lnSpcReduction="10000"/>
          </a:bodyPr>
          <a:lstStyle/>
          <a:p>
            <a:r>
              <a:rPr lang="nl-NL" b="1" dirty="0" smtClean="0"/>
              <a:t>Bluesschema</a:t>
            </a:r>
          </a:p>
          <a:p>
            <a:r>
              <a:rPr lang="nl-NL" b="1" dirty="0" smtClean="0"/>
              <a:t>Dirty </a:t>
            </a:r>
            <a:r>
              <a:rPr lang="nl-NL" b="1" dirty="0" err="1" smtClean="0"/>
              <a:t>intonation</a:t>
            </a:r>
            <a:endParaRPr lang="nl-NL" b="1" dirty="0" smtClean="0"/>
          </a:p>
          <a:p>
            <a:r>
              <a:rPr lang="nl-NL" b="1" dirty="0" smtClean="0"/>
              <a:t>Blue </a:t>
            </a:r>
            <a:r>
              <a:rPr lang="nl-NL" b="1" dirty="0" err="1" smtClean="0"/>
              <a:t>Notes</a:t>
            </a:r>
            <a:endParaRPr lang="nl-NL" b="1" dirty="0" smtClean="0"/>
          </a:p>
          <a:p>
            <a:r>
              <a:rPr lang="nl-NL" b="1" dirty="0" smtClean="0"/>
              <a:t>Improvisatie</a:t>
            </a:r>
          </a:p>
          <a:p>
            <a:r>
              <a:rPr lang="nl-NL" b="1" dirty="0" err="1" smtClean="0"/>
              <a:t>Ritme-sectie</a:t>
            </a:r>
            <a:endParaRPr lang="nl-NL" b="1" dirty="0" smtClean="0"/>
          </a:p>
          <a:p>
            <a:r>
              <a:rPr lang="nl-NL" b="1" dirty="0" smtClean="0"/>
              <a:t>Swing</a:t>
            </a:r>
          </a:p>
          <a:p>
            <a:endParaRPr lang="nl-NL" dirty="0"/>
          </a:p>
          <a:p>
            <a:r>
              <a:rPr lang="nl-NL" dirty="0" smtClean="0"/>
              <a:t>(zie infolink)</a:t>
            </a:r>
            <a:endParaRPr lang="nl-NL" dirty="0"/>
          </a:p>
        </p:txBody>
      </p:sp>
    </p:spTree>
    <p:extLst>
      <p:ext uri="{BB962C8B-B14F-4D97-AF65-F5344CB8AC3E}">
        <p14:creationId xmlns:p14="http://schemas.microsoft.com/office/powerpoint/2010/main" val="107258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nl-NL" sz="4000" b="1" dirty="0" smtClean="0">
                <a:ea typeface="Arial"/>
                <a:cs typeface="Arial"/>
              </a:rPr>
              <a:t>Dans: Revue </a:t>
            </a:r>
            <a:r>
              <a:rPr lang="nl-NL" sz="4000" b="1" dirty="0">
                <a:ea typeface="Arial"/>
                <a:cs typeface="Arial"/>
              </a:rPr>
              <a:t>N</a:t>
            </a:r>
            <a:r>
              <a:rPr lang="en-US" sz="4000" b="1" dirty="0" err="1">
                <a:ea typeface="Arial"/>
                <a:cs typeface="Arial"/>
              </a:rPr>
              <a:t>è</a:t>
            </a:r>
            <a:r>
              <a:rPr lang="nl-NL" sz="4000" b="1" dirty="0" err="1">
                <a:ea typeface="Arial"/>
                <a:cs typeface="Arial"/>
              </a:rPr>
              <a:t>gre</a:t>
            </a:r>
            <a:endParaRPr lang="nl-NL" sz="4000" b="1" dirty="0">
              <a:ea typeface="Arial"/>
              <a:cs typeface="Arial"/>
            </a:endParaRPr>
          </a:p>
        </p:txBody>
      </p:sp>
      <p:sp>
        <p:nvSpPr>
          <p:cNvPr id="39939" name="Rectangle 3"/>
          <p:cNvSpPr>
            <a:spLocks noGrp="1" noChangeArrowheads="1"/>
          </p:cNvSpPr>
          <p:nvPr>
            <p:ph type="body" idx="1"/>
          </p:nvPr>
        </p:nvSpPr>
        <p:spPr>
          <a:xfrm>
            <a:off x="457200" y="1600200"/>
            <a:ext cx="6521033" cy="4525963"/>
          </a:xfrm>
        </p:spPr>
        <p:txBody>
          <a:bodyPr>
            <a:normAutofit/>
          </a:bodyPr>
          <a:lstStyle/>
          <a:p>
            <a:pPr eaLnBrk="1" hangingPunct="1">
              <a:lnSpc>
                <a:spcPct val="80000"/>
              </a:lnSpc>
            </a:pPr>
            <a:r>
              <a:rPr lang="nl-NL" sz="2000" dirty="0" smtClean="0">
                <a:ea typeface="Arial"/>
                <a:cs typeface="Arial"/>
              </a:rPr>
              <a:t>Shows succesvol door </a:t>
            </a:r>
            <a:r>
              <a:rPr lang="nl-NL" sz="2000" dirty="0" smtClean="0">
                <a:ea typeface="Arial"/>
                <a:cs typeface="Arial"/>
              </a:rPr>
              <a:t>danseres </a:t>
            </a:r>
            <a:r>
              <a:rPr lang="nl-NL" sz="2000" dirty="0" smtClean="0">
                <a:ea typeface="Arial"/>
                <a:cs typeface="Arial"/>
              </a:rPr>
              <a:t>Josephine Baker</a:t>
            </a:r>
          </a:p>
          <a:p>
            <a:pPr eaLnBrk="1" hangingPunct="1">
              <a:lnSpc>
                <a:spcPct val="80000"/>
              </a:lnSpc>
            </a:pPr>
            <a:r>
              <a:rPr lang="nl-NL" sz="2000" dirty="0" smtClean="0">
                <a:ea typeface="Arial"/>
                <a:cs typeface="Arial"/>
              </a:rPr>
              <a:t>Ze speelt in op het idee van die tijd dat in </a:t>
            </a:r>
            <a:r>
              <a:rPr lang="nl-NL" sz="2000" dirty="0" smtClean="0">
                <a:ea typeface="Arial"/>
                <a:cs typeface="Arial"/>
              </a:rPr>
              <a:t>negerkunst </a:t>
            </a:r>
            <a:r>
              <a:rPr lang="nl-NL" sz="2000" dirty="0" err="1" smtClean="0">
                <a:ea typeface="Arial"/>
                <a:cs typeface="Arial"/>
              </a:rPr>
              <a:t>oerdiften</a:t>
            </a:r>
            <a:r>
              <a:rPr lang="nl-NL" sz="2000" dirty="0" smtClean="0">
                <a:ea typeface="Arial"/>
                <a:cs typeface="Arial"/>
              </a:rPr>
              <a:t> en seksuele driften tot uitdrukking </a:t>
            </a:r>
            <a:r>
              <a:rPr lang="nl-NL" sz="2000" dirty="0" smtClean="0">
                <a:ea typeface="Arial"/>
                <a:cs typeface="Arial"/>
              </a:rPr>
              <a:t>komen: affiches </a:t>
            </a:r>
            <a:r>
              <a:rPr lang="nl-NL" sz="2000" dirty="0" smtClean="0">
                <a:ea typeface="Arial"/>
                <a:cs typeface="Arial"/>
              </a:rPr>
              <a:t>bevestigen alle vooroordelen</a:t>
            </a:r>
          </a:p>
          <a:p>
            <a:pPr eaLnBrk="1" hangingPunct="1">
              <a:lnSpc>
                <a:spcPct val="80000"/>
              </a:lnSpc>
            </a:pPr>
            <a:endParaRPr lang="nl-NL" sz="2000" dirty="0" smtClean="0">
              <a:ea typeface="Arial"/>
              <a:cs typeface="Arial"/>
            </a:endParaRPr>
          </a:p>
          <a:p>
            <a:pPr eaLnBrk="1" hangingPunct="1">
              <a:lnSpc>
                <a:spcPct val="80000"/>
              </a:lnSpc>
            </a:pPr>
            <a:endParaRPr lang="nl-NL" sz="18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endParaRPr lang="nl-NL" sz="1200" dirty="0" smtClean="0">
              <a:ea typeface="Arial"/>
              <a:cs typeface="Arial"/>
            </a:endParaRPr>
          </a:p>
          <a:p>
            <a:pPr eaLnBrk="1" hangingPunct="1">
              <a:lnSpc>
                <a:spcPct val="80000"/>
              </a:lnSpc>
            </a:pPr>
            <a:r>
              <a:rPr lang="nl-NL" sz="2000" dirty="0" smtClean="0">
                <a:ea typeface="Arial"/>
                <a:cs typeface="Arial"/>
                <a:hlinkClick r:id="rId2"/>
              </a:rPr>
              <a:t>http://www.youtube.com/watch?v=wmw5eGh888Y</a:t>
            </a:r>
            <a:endParaRPr lang="nl-NL" sz="2000" dirty="0" smtClean="0">
              <a:ea typeface="Arial"/>
              <a:cs typeface="Arial"/>
            </a:endParaRPr>
          </a:p>
          <a:p>
            <a:pPr eaLnBrk="1" hangingPunct="1">
              <a:lnSpc>
                <a:spcPct val="80000"/>
              </a:lnSpc>
            </a:pPr>
            <a:endParaRPr lang="nl-NL" sz="2000" dirty="0">
              <a:ea typeface="Arial"/>
              <a:cs typeface="Arial"/>
            </a:endParaRPr>
          </a:p>
          <a:p>
            <a:r>
              <a:rPr lang="nl-NL" sz="2000" dirty="0">
                <a:hlinkClick r:id="rId3"/>
              </a:rPr>
              <a:t>https://www.youtube.com/watch?v=H46uf5-Way0</a:t>
            </a:r>
            <a:endParaRPr lang="nl-NL" sz="2000" dirty="0"/>
          </a:p>
          <a:p>
            <a:endParaRPr lang="nl-NL" sz="2000" dirty="0"/>
          </a:p>
          <a:p>
            <a:pPr eaLnBrk="1" hangingPunct="1">
              <a:lnSpc>
                <a:spcPct val="80000"/>
              </a:lnSpc>
            </a:pPr>
            <a:endParaRPr lang="nl-NL" sz="2000" dirty="0" smtClean="0">
              <a:ea typeface="Arial"/>
              <a:cs typeface="Arial"/>
            </a:endParaRPr>
          </a:p>
          <a:p>
            <a:pPr eaLnBrk="1" hangingPunct="1">
              <a:lnSpc>
                <a:spcPct val="80000"/>
              </a:lnSpc>
            </a:pPr>
            <a:endParaRPr lang="nl-NL" sz="2000" dirty="0">
              <a:ea typeface="Arial"/>
              <a:cs typeface="Arial"/>
            </a:endParaRPr>
          </a:p>
        </p:txBody>
      </p:sp>
      <p:pic>
        <p:nvPicPr>
          <p:cNvPr id="32772" name="Picture 5" descr="josephine-baker-poster-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421126"/>
            <a:ext cx="20510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266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1104" y="4485126"/>
            <a:ext cx="1714500" cy="222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4429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hermafbeelding 2014-06-04 om 09.55.2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154" t="35155" r="14713" b="10389"/>
          <a:stretch/>
        </p:blipFill>
        <p:spPr>
          <a:xfrm>
            <a:off x="955578" y="1291889"/>
            <a:ext cx="7498177" cy="5020677"/>
          </a:xfrm>
        </p:spPr>
      </p:pic>
      <p:sp>
        <p:nvSpPr>
          <p:cNvPr id="3" name="Titel 2"/>
          <p:cNvSpPr>
            <a:spLocks noGrp="1"/>
          </p:cNvSpPr>
          <p:nvPr>
            <p:ph type="title"/>
          </p:nvPr>
        </p:nvSpPr>
        <p:spPr/>
        <p:txBody>
          <a:bodyPr/>
          <a:lstStyle/>
          <a:p>
            <a:r>
              <a:rPr lang="nl-NL" dirty="0" err="1" smtClean="0"/>
              <a:t>Minstral</a:t>
            </a:r>
            <a:r>
              <a:rPr lang="nl-NL" dirty="0" smtClean="0"/>
              <a:t> show</a:t>
            </a:r>
            <a:endParaRPr lang="nl-NL" dirty="0"/>
          </a:p>
        </p:txBody>
      </p:sp>
      <p:sp>
        <p:nvSpPr>
          <p:cNvPr id="2" name="Rechthoek 1"/>
          <p:cNvSpPr/>
          <p:nvPr/>
        </p:nvSpPr>
        <p:spPr>
          <a:xfrm>
            <a:off x="3881755" y="6098645"/>
            <a:ext cx="4572000" cy="646331"/>
          </a:xfrm>
          <a:prstGeom prst="rect">
            <a:avLst/>
          </a:prstGeom>
        </p:spPr>
        <p:txBody>
          <a:bodyPr>
            <a:spAutoFit/>
          </a:bodyPr>
          <a:lstStyle/>
          <a:p>
            <a:r>
              <a:rPr lang="nl-NL" dirty="0">
                <a:hlinkClick r:id="rId3"/>
              </a:rPr>
              <a:t>https://www.youtube.com/watch?v=A6dXrm1YjBE</a:t>
            </a:r>
            <a:endParaRPr lang="nl-NL" dirty="0"/>
          </a:p>
        </p:txBody>
      </p:sp>
    </p:spTree>
    <p:extLst>
      <p:ext uri="{BB962C8B-B14F-4D97-AF65-F5344CB8AC3E}">
        <p14:creationId xmlns:p14="http://schemas.microsoft.com/office/powerpoint/2010/main" val="2432561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dirty="0" err="1" smtClean="0">
                <a:latin typeface="Arial" charset="0"/>
                <a:ea typeface="Arial"/>
                <a:cs typeface="Arial"/>
              </a:rPr>
              <a:t>Inspiratiebronnen</a:t>
            </a:r>
            <a:r>
              <a:rPr lang="en-US" dirty="0" smtClean="0">
                <a:latin typeface="Arial" charset="0"/>
                <a:ea typeface="Arial"/>
                <a:cs typeface="Arial"/>
              </a:rPr>
              <a:t> </a:t>
            </a:r>
            <a:r>
              <a:rPr lang="en-US" dirty="0" err="1" smtClean="0">
                <a:latin typeface="Arial" charset="0"/>
                <a:ea typeface="Arial"/>
                <a:cs typeface="Arial"/>
              </a:rPr>
              <a:t>voor</a:t>
            </a:r>
            <a:r>
              <a:rPr lang="en-US" dirty="0" smtClean="0">
                <a:latin typeface="Arial" charset="0"/>
                <a:ea typeface="Arial"/>
                <a:cs typeface="Arial"/>
              </a:rPr>
              <a:t> </a:t>
            </a:r>
            <a:r>
              <a:rPr lang="en-US" dirty="0" err="1" smtClean="0">
                <a:latin typeface="Arial" charset="0"/>
                <a:ea typeface="Arial"/>
                <a:cs typeface="Arial"/>
              </a:rPr>
              <a:t>muziek</a:t>
            </a:r>
            <a:endParaRPr lang="en-US" dirty="0">
              <a:latin typeface="Arial" charset="0"/>
              <a:ea typeface="Arial"/>
              <a:cs typeface="Arial"/>
            </a:endParaRPr>
          </a:p>
        </p:txBody>
      </p:sp>
      <p:sp>
        <p:nvSpPr>
          <p:cNvPr id="58371" name="Rectangle 3"/>
          <p:cNvSpPr>
            <a:spLocks noGrp="1" noChangeArrowheads="1"/>
          </p:cNvSpPr>
          <p:nvPr>
            <p:ph type="body" idx="1"/>
          </p:nvPr>
        </p:nvSpPr>
        <p:spPr/>
        <p:txBody>
          <a:bodyPr>
            <a:normAutofit/>
          </a:bodyPr>
          <a:lstStyle/>
          <a:p>
            <a:pPr marL="0" indent="0" algn="ctr" eaLnBrk="1" hangingPunct="1">
              <a:buNone/>
            </a:pPr>
            <a:r>
              <a:rPr lang="en-US" dirty="0" err="1">
                <a:ea typeface="Arial"/>
                <a:cs typeface="Arial"/>
              </a:rPr>
              <a:t>Componisten</a:t>
            </a:r>
            <a:r>
              <a:rPr lang="en-US" dirty="0">
                <a:ea typeface="Arial"/>
                <a:cs typeface="Arial"/>
              </a:rPr>
              <a:t> van begin 20e </a:t>
            </a:r>
            <a:r>
              <a:rPr lang="en-US" dirty="0" err="1">
                <a:ea typeface="Arial"/>
                <a:cs typeface="Arial"/>
              </a:rPr>
              <a:t>eeuw</a:t>
            </a:r>
            <a:r>
              <a:rPr lang="en-US" dirty="0">
                <a:ea typeface="Arial"/>
                <a:cs typeface="Arial"/>
              </a:rPr>
              <a:t> (</a:t>
            </a:r>
            <a:r>
              <a:rPr lang="en-US" dirty="0" err="1">
                <a:ea typeface="Arial"/>
                <a:cs typeface="Arial"/>
              </a:rPr>
              <a:t>bv</a:t>
            </a:r>
            <a:r>
              <a:rPr lang="en-US" dirty="0">
                <a:ea typeface="Arial"/>
                <a:cs typeface="Arial"/>
              </a:rPr>
              <a:t>. </a:t>
            </a:r>
            <a:r>
              <a:rPr lang="en-US" dirty="0" err="1">
                <a:ea typeface="Arial"/>
                <a:cs typeface="Arial"/>
              </a:rPr>
              <a:t>Strawinksy</a:t>
            </a:r>
            <a:r>
              <a:rPr lang="en-US" dirty="0">
                <a:ea typeface="Arial"/>
                <a:cs typeface="Arial"/>
              </a:rPr>
              <a:t>) </a:t>
            </a:r>
            <a:r>
              <a:rPr lang="en-US" dirty="0" err="1">
                <a:ea typeface="Arial"/>
                <a:cs typeface="Arial"/>
              </a:rPr>
              <a:t>hebben</a:t>
            </a:r>
            <a:r>
              <a:rPr lang="en-US" dirty="0">
                <a:ea typeface="Arial"/>
                <a:cs typeface="Arial"/>
              </a:rPr>
              <a:t> </a:t>
            </a:r>
            <a:r>
              <a:rPr lang="en-US" dirty="0" err="1">
                <a:ea typeface="Arial"/>
                <a:cs typeface="Arial"/>
              </a:rPr>
              <a:t>veel</a:t>
            </a:r>
            <a:r>
              <a:rPr lang="en-US" dirty="0">
                <a:ea typeface="Arial"/>
                <a:cs typeface="Arial"/>
              </a:rPr>
              <a:t> </a:t>
            </a:r>
            <a:r>
              <a:rPr lang="en-US" dirty="0" err="1">
                <a:ea typeface="Arial"/>
                <a:cs typeface="Arial"/>
              </a:rPr>
              <a:t>belangstelling</a:t>
            </a:r>
            <a:r>
              <a:rPr lang="en-US" dirty="0">
                <a:ea typeface="Arial"/>
                <a:cs typeface="Arial"/>
              </a:rPr>
              <a:t> </a:t>
            </a:r>
            <a:r>
              <a:rPr lang="en-US" dirty="0" err="1">
                <a:ea typeface="Arial"/>
                <a:cs typeface="Arial"/>
              </a:rPr>
              <a:t>voor</a:t>
            </a:r>
            <a:r>
              <a:rPr lang="en-US" dirty="0">
                <a:ea typeface="Arial"/>
                <a:cs typeface="Arial"/>
              </a:rPr>
              <a:t> </a:t>
            </a:r>
            <a:r>
              <a:rPr lang="en-US" b="1" dirty="0">
                <a:ea typeface="Arial"/>
                <a:cs typeface="Arial"/>
              </a:rPr>
              <a:t>Jazz</a:t>
            </a:r>
            <a:r>
              <a:rPr lang="en-US" dirty="0">
                <a:ea typeface="Arial"/>
                <a:cs typeface="Arial"/>
              </a:rPr>
              <a:t> en </a:t>
            </a:r>
            <a:r>
              <a:rPr lang="en-US" b="1" dirty="0" err="1">
                <a:ea typeface="Arial"/>
                <a:cs typeface="Arial"/>
              </a:rPr>
              <a:t>volksmuziek</a:t>
            </a:r>
            <a:r>
              <a:rPr lang="en-US" dirty="0" smtClean="0">
                <a:ea typeface="Arial"/>
                <a:cs typeface="Arial"/>
              </a:rPr>
              <a:t>. (</a:t>
            </a:r>
            <a:r>
              <a:rPr lang="en-US" dirty="0" err="1" smtClean="0">
                <a:ea typeface="Arial"/>
                <a:cs typeface="Arial"/>
              </a:rPr>
              <a:t>puur</a:t>
            </a:r>
            <a:r>
              <a:rPr lang="en-US" dirty="0" smtClean="0">
                <a:ea typeface="Arial"/>
                <a:cs typeface="Arial"/>
              </a:rPr>
              <a:t>)</a:t>
            </a:r>
            <a:endParaRPr lang="en-US" dirty="0">
              <a:ea typeface="Arial"/>
              <a:cs typeface="Arial"/>
            </a:endParaRPr>
          </a:p>
          <a:p>
            <a:pPr marL="609600" indent="-609600" algn="ctr" eaLnBrk="1" hangingPunct="1">
              <a:buFont typeface="Wingdings" charset="0"/>
              <a:buNone/>
            </a:pPr>
            <a:r>
              <a:rPr lang="en-US" dirty="0">
                <a:ea typeface="Arial"/>
                <a:cs typeface="Arial"/>
              </a:rPr>
              <a:t>	</a:t>
            </a:r>
          </a:p>
          <a:p>
            <a:pPr marL="0" indent="0" algn="ctr">
              <a:buNone/>
            </a:pPr>
            <a:r>
              <a:rPr lang="en-US" dirty="0" err="1">
                <a:ea typeface="Arial"/>
                <a:cs typeface="Arial"/>
              </a:rPr>
              <a:t>M</a:t>
            </a:r>
            <a:r>
              <a:rPr lang="en-US" dirty="0" err="1" smtClean="0">
                <a:ea typeface="Arial"/>
                <a:cs typeface="Arial"/>
              </a:rPr>
              <a:t>uziek</a:t>
            </a:r>
            <a:r>
              <a:rPr lang="en-US" dirty="0" smtClean="0">
                <a:ea typeface="Arial"/>
                <a:cs typeface="Arial"/>
              </a:rPr>
              <a:t> die op </a:t>
            </a:r>
            <a:r>
              <a:rPr lang="en-US" dirty="0">
                <a:ea typeface="Arial"/>
                <a:cs typeface="Arial"/>
              </a:rPr>
              <a:t>het </a:t>
            </a:r>
            <a:r>
              <a:rPr lang="en-US" dirty="0" err="1">
                <a:ea typeface="Arial"/>
                <a:cs typeface="Arial"/>
              </a:rPr>
              <a:t>gevoel</a:t>
            </a:r>
            <a:r>
              <a:rPr lang="en-US" dirty="0">
                <a:ea typeface="Arial"/>
                <a:cs typeface="Arial"/>
              </a:rPr>
              <a:t> </a:t>
            </a:r>
            <a:r>
              <a:rPr lang="en-US" dirty="0" err="1" smtClean="0">
                <a:ea typeface="Arial"/>
                <a:cs typeface="Arial"/>
              </a:rPr>
              <a:t>gemaakt</a:t>
            </a:r>
            <a:r>
              <a:rPr lang="en-US" dirty="0" smtClean="0">
                <a:ea typeface="Arial"/>
                <a:cs typeface="Arial"/>
              </a:rPr>
              <a:t> is: </a:t>
            </a:r>
            <a:r>
              <a:rPr lang="en-US" dirty="0" err="1" smtClean="0">
                <a:ea typeface="Arial"/>
                <a:cs typeface="Arial"/>
              </a:rPr>
              <a:t>primitieve</a:t>
            </a:r>
            <a:r>
              <a:rPr lang="en-US" dirty="0" smtClean="0">
                <a:ea typeface="Arial"/>
                <a:cs typeface="Arial"/>
              </a:rPr>
              <a:t> </a:t>
            </a:r>
            <a:r>
              <a:rPr lang="en-US" dirty="0">
                <a:ea typeface="Arial"/>
                <a:cs typeface="Arial"/>
              </a:rPr>
              <a:t>en </a:t>
            </a:r>
            <a:r>
              <a:rPr lang="en-US" dirty="0" err="1">
                <a:ea typeface="Arial"/>
                <a:cs typeface="Arial"/>
              </a:rPr>
              <a:t>expressieve</a:t>
            </a:r>
            <a:r>
              <a:rPr lang="en-US" dirty="0">
                <a:ea typeface="Arial"/>
                <a:cs typeface="Arial"/>
              </a:rPr>
              <a:t> </a:t>
            </a:r>
            <a:r>
              <a:rPr lang="en-US" dirty="0" err="1">
                <a:ea typeface="Arial"/>
                <a:cs typeface="Arial"/>
              </a:rPr>
              <a:t>muziek</a:t>
            </a:r>
            <a:r>
              <a:rPr lang="en-US" dirty="0">
                <a:ea typeface="Arial"/>
                <a:cs typeface="Arial"/>
              </a:rPr>
              <a:t> (jazz is “ </a:t>
            </a:r>
            <a:r>
              <a:rPr lang="en-US" dirty="0" err="1">
                <a:ea typeface="Arial"/>
                <a:cs typeface="Arial"/>
              </a:rPr>
              <a:t>volksmuziek</a:t>
            </a:r>
            <a:r>
              <a:rPr lang="en-US" dirty="0">
                <a:ea typeface="Arial"/>
                <a:cs typeface="Arial"/>
              </a:rPr>
              <a:t>” van </a:t>
            </a:r>
            <a:r>
              <a:rPr lang="en-US" dirty="0" err="1">
                <a:ea typeface="Arial"/>
                <a:cs typeface="Arial"/>
              </a:rPr>
              <a:t>Amerika</a:t>
            </a:r>
            <a:r>
              <a:rPr lang="en-US" dirty="0" smtClean="0">
                <a:ea typeface="Arial"/>
                <a:cs typeface="Arial"/>
              </a:rPr>
              <a:t>).</a:t>
            </a:r>
            <a:endParaRPr lang="en-US" dirty="0">
              <a:ea typeface="Arial"/>
              <a:cs typeface="Arial"/>
            </a:endParaRPr>
          </a:p>
          <a:p>
            <a:pPr marL="609600" indent="-609600" eaLnBrk="1" hangingPunct="1">
              <a:buFont typeface="Wingdings" charset="0"/>
              <a:buNone/>
            </a:pPr>
            <a:endParaRPr lang="en-US" sz="2800" dirty="0">
              <a:ea typeface="Arial"/>
              <a:cs typeface="Arial"/>
            </a:endParaRPr>
          </a:p>
          <a:p>
            <a:pPr marL="609600" indent="-609600" eaLnBrk="1" hangingPunct="1">
              <a:buFont typeface="Wingdings" charset="0"/>
              <a:buNone/>
            </a:pPr>
            <a:endParaRPr lang="nl-NL" sz="2800" dirty="0">
              <a:ea typeface="Arial"/>
              <a:cs typeface="Arial"/>
            </a:endParaRPr>
          </a:p>
        </p:txBody>
      </p:sp>
    </p:spTree>
    <p:extLst>
      <p:ext uri="{BB962C8B-B14F-4D97-AF65-F5344CB8AC3E}">
        <p14:creationId xmlns:p14="http://schemas.microsoft.com/office/powerpoint/2010/main" val="792824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
            </a:r>
            <a:br>
              <a:rPr lang="nl-NL" sz="2800" dirty="0" smtClean="0"/>
            </a:br>
            <a:endParaRPr lang="nl-NL" sz="2800" dirty="0"/>
          </a:p>
        </p:txBody>
      </p:sp>
      <p:sp>
        <p:nvSpPr>
          <p:cNvPr id="3" name="Rechthoek 2"/>
          <p:cNvSpPr/>
          <p:nvPr/>
        </p:nvSpPr>
        <p:spPr>
          <a:xfrm>
            <a:off x="271864" y="1316496"/>
            <a:ext cx="8279470" cy="5355313"/>
          </a:xfrm>
          <a:prstGeom prst="rect">
            <a:avLst/>
          </a:prstGeom>
        </p:spPr>
        <p:txBody>
          <a:bodyPr wrap="square">
            <a:spAutoFit/>
          </a:bodyPr>
          <a:lstStyle/>
          <a:p>
            <a:r>
              <a:rPr lang="nl-NL" b="1" dirty="0">
                <a:latin typeface="Arial"/>
              </a:rPr>
              <a:t>Fonograaf</a:t>
            </a:r>
            <a:r>
              <a:rPr lang="nl-NL" dirty="0">
                <a:latin typeface="Arial"/>
              </a:rPr>
              <a:t> </a:t>
            </a:r>
            <a:r>
              <a:rPr lang="nl-NL" dirty="0" smtClean="0">
                <a:latin typeface="Arial"/>
              </a:rPr>
              <a:t>hiermee  </a:t>
            </a:r>
            <a:r>
              <a:rPr lang="nl-NL" dirty="0">
                <a:latin typeface="Arial"/>
              </a:rPr>
              <a:t>kon je muziek opnemen en </a:t>
            </a:r>
            <a:r>
              <a:rPr lang="nl-NL" dirty="0" smtClean="0">
                <a:latin typeface="Arial"/>
              </a:rPr>
              <a:t>bestuderen</a:t>
            </a:r>
          </a:p>
          <a:p>
            <a:endParaRPr lang="nl-NL" dirty="0" smtClean="0">
              <a:latin typeface="Arial"/>
            </a:endParaRPr>
          </a:p>
          <a:p>
            <a:r>
              <a:rPr lang="nl-NL" dirty="0" smtClean="0">
                <a:latin typeface="Arial"/>
              </a:rPr>
              <a:t>Voorbeeld </a:t>
            </a:r>
            <a:r>
              <a:rPr lang="nl-NL" dirty="0" err="1">
                <a:latin typeface="Arial"/>
              </a:rPr>
              <a:t>Bartok</a:t>
            </a:r>
            <a:r>
              <a:rPr lang="nl-NL" dirty="0">
                <a:latin typeface="Arial"/>
              </a:rPr>
              <a:t>: </a:t>
            </a:r>
            <a:r>
              <a:rPr lang="nl-NL" dirty="0" smtClean="0">
                <a:latin typeface="Arial"/>
              </a:rPr>
              <a:t>Hongaarse componist die Hongaarse volksmuziek gebruikte als inspiratiebron. </a:t>
            </a: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endParaRPr lang="nl-NL" dirty="0">
              <a:latin typeface="Arial"/>
            </a:endParaRPr>
          </a:p>
          <a:p>
            <a:endParaRPr lang="nl-NL" dirty="0" smtClean="0">
              <a:latin typeface="Arial"/>
            </a:endParaRPr>
          </a:p>
          <a:p>
            <a:r>
              <a:rPr lang="nl-NL" dirty="0" err="1" smtClean="0">
                <a:latin typeface="Arial"/>
              </a:rPr>
              <a:t>https</a:t>
            </a:r>
            <a:r>
              <a:rPr lang="nl-NL" dirty="0">
                <a:latin typeface="Arial"/>
              </a:rPr>
              <a:t>://</a:t>
            </a:r>
            <a:r>
              <a:rPr lang="nl-NL" dirty="0" err="1">
                <a:latin typeface="Arial"/>
              </a:rPr>
              <a:t>www.youtube.com</a:t>
            </a:r>
            <a:r>
              <a:rPr lang="nl-NL" dirty="0">
                <a:latin typeface="Arial"/>
              </a:rPr>
              <a:t>/</a:t>
            </a:r>
            <a:r>
              <a:rPr lang="nl-NL" dirty="0" err="1">
                <a:latin typeface="Arial"/>
              </a:rPr>
              <a:t>watch?v</a:t>
            </a:r>
            <a:r>
              <a:rPr lang="nl-NL" dirty="0">
                <a:latin typeface="Arial"/>
              </a:rPr>
              <a:t>=DtykV6U8fKA</a:t>
            </a:r>
          </a:p>
        </p:txBody>
      </p:sp>
      <p:sp>
        <p:nvSpPr>
          <p:cNvPr id="5" name="Titel 1"/>
          <p:cNvSpPr txBox="1">
            <a:spLocks/>
          </p:cNvSpPr>
          <p:nvPr/>
        </p:nvSpPr>
        <p:spPr>
          <a:xfrm>
            <a:off x="6096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dirty="0" smtClean="0">
                <a:latin typeface="Arial"/>
                <a:cs typeface="Arial"/>
              </a:rPr>
              <a:t>Volksmuziek</a:t>
            </a:r>
            <a:endParaRPr lang="nl-NL" sz="4000" dirty="0">
              <a:latin typeface="Arial"/>
              <a:cs typeface="Arial"/>
            </a:endParaRPr>
          </a:p>
        </p:txBody>
      </p:sp>
      <p:pic>
        <p:nvPicPr>
          <p:cNvPr id="7" name="Tijdelijke aanduiding voor inhoud 6" descr="220px-EdisonPhonograph.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77" t="1" r="-2299" b="3650"/>
          <a:stretch/>
        </p:blipFill>
        <p:spPr>
          <a:xfrm>
            <a:off x="554753" y="2732618"/>
            <a:ext cx="3236197" cy="2908300"/>
          </a:xfrm>
        </p:spPr>
      </p:pic>
      <p:pic>
        <p:nvPicPr>
          <p:cNvPr id="9" name="Afbeelding 8" descr="Schermafbeelding 2018-05-08 om 14.07.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2732618"/>
            <a:ext cx="4216400" cy="2908300"/>
          </a:xfrm>
          <a:prstGeom prst="rect">
            <a:avLst/>
          </a:prstGeom>
        </p:spPr>
      </p:pic>
    </p:spTree>
    <p:extLst>
      <p:ext uri="{BB962C8B-B14F-4D97-AF65-F5344CB8AC3E}">
        <p14:creationId xmlns:p14="http://schemas.microsoft.com/office/powerpoint/2010/main" val="1646674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sz="4000" dirty="0">
                <a:latin typeface="Arial" charset="0"/>
              </a:rPr>
              <a:t>Jazz</a:t>
            </a:r>
          </a:p>
        </p:txBody>
      </p:sp>
      <p:sp>
        <p:nvSpPr>
          <p:cNvPr id="4099" name="Rectangle 4"/>
          <p:cNvSpPr>
            <a:spLocks noGrp="1" noChangeArrowheads="1"/>
          </p:cNvSpPr>
          <p:nvPr>
            <p:ph type="body" sz="half" idx="1"/>
          </p:nvPr>
        </p:nvSpPr>
        <p:spPr>
          <a:xfrm>
            <a:off x="179388" y="1125538"/>
            <a:ext cx="8713787" cy="5000625"/>
          </a:xfrm>
        </p:spPr>
        <p:txBody>
          <a:bodyPr/>
          <a:lstStyle/>
          <a:p>
            <a:pPr eaLnBrk="1" hangingPunct="1">
              <a:lnSpc>
                <a:spcPct val="80000"/>
              </a:lnSpc>
              <a:buClr>
                <a:schemeClr val="tx1"/>
              </a:buClr>
              <a:buFontTx/>
              <a:buNone/>
            </a:pPr>
            <a:r>
              <a:rPr lang="nl-NL" sz="1600" dirty="0" smtClean="0">
                <a:latin typeface="Arial" charset="0"/>
              </a:rPr>
              <a:t>Vermenging </a:t>
            </a:r>
            <a:r>
              <a:rPr lang="nl-NL" sz="1600" dirty="0">
                <a:latin typeface="Arial" charset="0"/>
              </a:rPr>
              <a:t>blanke en zwarte cultuur.</a:t>
            </a:r>
          </a:p>
          <a:p>
            <a:pPr eaLnBrk="1" hangingPunct="1">
              <a:lnSpc>
                <a:spcPct val="80000"/>
              </a:lnSpc>
              <a:buClr>
                <a:schemeClr val="tx1"/>
              </a:buClr>
              <a:buFontTx/>
              <a:buNone/>
            </a:pPr>
            <a:r>
              <a:rPr lang="nl-NL" sz="1600" u="sng" dirty="0">
                <a:latin typeface="Arial" charset="0"/>
              </a:rPr>
              <a:t>New </a:t>
            </a:r>
            <a:r>
              <a:rPr lang="nl-NL" sz="1600" u="sng" dirty="0" err="1" smtClean="0">
                <a:latin typeface="Arial" charset="0"/>
              </a:rPr>
              <a:t>Orleans</a:t>
            </a:r>
            <a:r>
              <a:rPr lang="nl-NL" sz="1600" u="sng" dirty="0" smtClean="0">
                <a:latin typeface="Arial" charset="0"/>
              </a:rPr>
              <a:t> (VS)</a:t>
            </a:r>
            <a:r>
              <a:rPr lang="nl-NL" sz="1600" dirty="0" smtClean="0">
                <a:latin typeface="Arial" charset="0"/>
              </a:rPr>
              <a:t>:</a:t>
            </a:r>
            <a:endParaRPr lang="nl-NL" sz="1600" dirty="0">
              <a:latin typeface="Arial" charset="0"/>
            </a:endParaRPr>
          </a:p>
          <a:p>
            <a:pPr eaLnBrk="1" hangingPunct="1">
              <a:lnSpc>
                <a:spcPct val="80000"/>
              </a:lnSpc>
              <a:buClr>
                <a:schemeClr val="tx1"/>
              </a:buClr>
              <a:buFontTx/>
              <a:buNone/>
            </a:pPr>
            <a:endParaRPr lang="nl-NL" sz="1600" dirty="0" smtClean="0">
              <a:latin typeface="Arial" charset="0"/>
            </a:endParaRPr>
          </a:p>
          <a:p>
            <a:pPr eaLnBrk="1" hangingPunct="1">
              <a:lnSpc>
                <a:spcPct val="80000"/>
              </a:lnSpc>
              <a:buClr>
                <a:schemeClr val="tx1"/>
              </a:buClr>
              <a:buFontTx/>
              <a:buNone/>
            </a:pPr>
            <a:r>
              <a:rPr lang="nl-NL" sz="1600" dirty="0" smtClean="0">
                <a:latin typeface="Arial" charset="0"/>
              </a:rPr>
              <a:t>Afstammelingen </a:t>
            </a:r>
            <a:r>
              <a:rPr lang="nl-NL" sz="1600" dirty="0">
                <a:latin typeface="Arial" charset="0"/>
              </a:rPr>
              <a:t>negerslaven: houden vast aan </a:t>
            </a:r>
          </a:p>
          <a:p>
            <a:pPr eaLnBrk="1" hangingPunct="1">
              <a:lnSpc>
                <a:spcPct val="80000"/>
              </a:lnSpc>
              <a:buClr>
                <a:schemeClr val="tx1"/>
              </a:buClr>
              <a:buFontTx/>
              <a:buNone/>
            </a:pPr>
            <a:r>
              <a:rPr lang="nl-NL" sz="1600" dirty="0">
                <a:latin typeface="Arial" charset="0"/>
              </a:rPr>
              <a:t>Afrikaanse muziektradities:</a:t>
            </a:r>
          </a:p>
          <a:p>
            <a:pPr eaLnBrk="1" hangingPunct="1">
              <a:lnSpc>
                <a:spcPct val="80000"/>
              </a:lnSpc>
              <a:buClr>
                <a:schemeClr val="tx1"/>
              </a:buClr>
            </a:pPr>
            <a:r>
              <a:rPr lang="nl-NL" sz="1600" dirty="0">
                <a:latin typeface="Arial" charset="0"/>
              </a:rPr>
              <a:t>Zingen met dansen</a:t>
            </a:r>
          </a:p>
          <a:p>
            <a:pPr eaLnBrk="1" hangingPunct="1">
              <a:lnSpc>
                <a:spcPct val="80000"/>
              </a:lnSpc>
              <a:buClr>
                <a:schemeClr val="tx1"/>
              </a:buClr>
            </a:pPr>
            <a:r>
              <a:rPr lang="nl-NL" sz="1600" dirty="0">
                <a:latin typeface="Arial" charset="0"/>
              </a:rPr>
              <a:t>Trommelen</a:t>
            </a:r>
          </a:p>
          <a:p>
            <a:pPr eaLnBrk="1" hangingPunct="1">
              <a:lnSpc>
                <a:spcPct val="80000"/>
              </a:lnSpc>
              <a:buClr>
                <a:schemeClr val="tx1"/>
              </a:buClr>
            </a:pPr>
            <a:r>
              <a:rPr lang="nl-NL" sz="1600" dirty="0">
                <a:latin typeface="Arial" charset="0"/>
              </a:rPr>
              <a:t>Stampen</a:t>
            </a:r>
          </a:p>
          <a:p>
            <a:pPr eaLnBrk="1" hangingPunct="1">
              <a:lnSpc>
                <a:spcPct val="80000"/>
              </a:lnSpc>
              <a:buClr>
                <a:schemeClr val="tx1"/>
              </a:buClr>
              <a:buFontTx/>
              <a:buNone/>
            </a:pPr>
            <a:endParaRPr lang="nl-NL" sz="1600" dirty="0">
              <a:latin typeface="Arial" charset="0"/>
            </a:endParaRPr>
          </a:p>
          <a:p>
            <a:pPr eaLnBrk="1" hangingPunct="1">
              <a:lnSpc>
                <a:spcPct val="80000"/>
              </a:lnSpc>
              <a:buClr>
                <a:schemeClr val="tx1"/>
              </a:buClr>
              <a:buFontTx/>
              <a:buNone/>
            </a:pPr>
            <a:r>
              <a:rPr lang="nl-NL" sz="1600" dirty="0">
                <a:latin typeface="Arial" charset="0"/>
              </a:rPr>
              <a:t>Vanuit dit ontstaan:</a:t>
            </a:r>
          </a:p>
          <a:p>
            <a:pPr eaLnBrk="1" hangingPunct="1">
              <a:lnSpc>
                <a:spcPct val="80000"/>
              </a:lnSpc>
              <a:buClr>
                <a:schemeClr val="tx1"/>
              </a:buClr>
            </a:pPr>
            <a:r>
              <a:rPr lang="nl-NL" sz="1600" b="1" i="1" dirty="0">
                <a:latin typeface="Arial" charset="0"/>
              </a:rPr>
              <a:t>Spirituals</a:t>
            </a:r>
          </a:p>
          <a:p>
            <a:pPr eaLnBrk="1" hangingPunct="1">
              <a:lnSpc>
                <a:spcPct val="80000"/>
              </a:lnSpc>
              <a:buClr>
                <a:schemeClr val="tx1"/>
              </a:buClr>
            </a:pPr>
            <a:r>
              <a:rPr lang="nl-NL" sz="1600" b="1" i="1" dirty="0">
                <a:latin typeface="Arial" charset="0"/>
              </a:rPr>
              <a:t>Gospels</a:t>
            </a:r>
          </a:p>
          <a:p>
            <a:pPr eaLnBrk="1" hangingPunct="1">
              <a:lnSpc>
                <a:spcPct val="80000"/>
              </a:lnSpc>
              <a:buClr>
                <a:schemeClr val="tx1"/>
              </a:buClr>
            </a:pPr>
            <a:r>
              <a:rPr lang="nl-NL" sz="1600" b="1" i="1" dirty="0">
                <a:latin typeface="Arial" charset="0"/>
              </a:rPr>
              <a:t>Blues</a:t>
            </a:r>
          </a:p>
          <a:p>
            <a:pPr eaLnBrk="1" hangingPunct="1">
              <a:lnSpc>
                <a:spcPct val="80000"/>
              </a:lnSpc>
              <a:buClr>
                <a:schemeClr val="tx1"/>
              </a:buClr>
            </a:pPr>
            <a:r>
              <a:rPr lang="nl-NL" sz="1600" b="1" i="1" dirty="0">
                <a:latin typeface="Arial" charset="0"/>
              </a:rPr>
              <a:t>Ragtime</a:t>
            </a:r>
          </a:p>
          <a:p>
            <a:pPr eaLnBrk="1" hangingPunct="1">
              <a:lnSpc>
                <a:spcPct val="80000"/>
              </a:lnSpc>
              <a:buClr>
                <a:schemeClr val="tx1"/>
              </a:buClr>
              <a:buFontTx/>
              <a:buNone/>
            </a:pPr>
            <a:endParaRPr lang="nl-NL" sz="1600" b="1" i="1" dirty="0">
              <a:latin typeface="Arial" charset="0"/>
            </a:endParaRPr>
          </a:p>
          <a:p>
            <a:pPr eaLnBrk="1" hangingPunct="1">
              <a:lnSpc>
                <a:spcPct val="80000"/>
              </a:lnSpc>
              <a:buClr>
                <a:schemeClr val="tx1"/>
              </a:buClr>
              <a:buFontTx/>
              <a:buNone/>
            </a:pPr>
            <a:r>
              <a:rPr lang="nl-NL" sz="1600" dirty="0">
                <a:latin typeface="Arial" charset="0"/>
              </a:rPr>
              <a:t>Nieuwe amusements- en dansmuziek ontstaat in 		</a:t>
            </a:r>
            <a:r>
              <a:rPr lang="nl-NL" sz="1200" b="1" i="1" dirty="0">
                <a:latin typeface="Arial" charset="0"/>
              </a:rPr>
              <a:t>Scot Joplin (1868-1917) (ragtimemuziek)</a:t>
            </a:r>
          </a:p>
          <a:p>
            <a:pPr eaLnBrk="1" hangingPunct="1">
              <a:lnSpc>
                <a:spcPct val="80000"/>
              </a:lnSpc>
              <a:buClr>
                <a:schemeClr val="tx1"/>
              </a:buClr>
              <a:buFontTx/>
              <a:buNone/>
            </a:pPr>
            <a:r>
              <a:rPr lang="nl-NL" sz="1600" dirty="0">
                <a:latin typeface="Arial" charset="0"/>
              </a:rPr>
              <a:t>New </a:t>
            </a:r>
            <a:r>
              <a:rPr lang="nl-NL" sz="1600" dirty="0" err="1">
                <a:latin typeface="Arial" charset="0"/>
              </a:rPr>
              <a:t>Orleans</a:t>
            </a:r>
            <a:r>
              <a:rPr lang="nl-NL" sz="1600" dirty="0">
                <a:latin typeface="Arial" charset="0"/>
              </a:rPr>
              <a:t>: </a:t>
            </a:r>
            <a:r>
              <a:rPr lang="nl-NL" sz="1600" dirty="0" smtClean="0">
                <a:latin typeface="Arial" charset="0"/>
              </a:rPr>
              <a:t>JAZZ. Mix </a:t>
            </a:r>
            <a:r>
              <a:rPr lang="nl-NL" sz="1600" dirty="0">
                <a:latin typeface="Arial" charset="0"/>
              </a:rPr>
              <a:t>van marsmuziek, blues, </a:t>
            </a:r>
            <a:endParaRPr lang="nl-NL" sz="1600" dirty="0" smtClean="0">
              <a:latin typeface="Arial" charset="0"/>
            </a:endParaRPr>
          </a:p>
          <a:p>
            <a:pPr eaLnBrk="1" hangingPunct="1">
              <a:lnSpc>
                <a:spcPct val="80000"/>
              </a:lnSpc>
              <a:buClr>
                <a:schemeClr val="tx1"/>
              </a:buClr>
              <a:buFontTx/>
              <a:buNone/>
            </a:pPr>
            <a:r>
              <a:rPr lang="nl-NL" sz="1600" dirty="0" smtClean="0">
                <a:latin typeface="Arial" charset="0"/>
              </a:rPr>
              <a:t>gospel </a:t>
            </a:r>
            <a:r>
              <a:rPr lang="nl-NL" sz="1600" dirty="0">
                <a:latin typeface="Arial" charset="0"/>
              </a:rPr>
              <a:t>en ragtime.</a:t>
            </a:r>
          </a:p>
        </p:txBody>
      </p:sp>
      <p:pic>
        <p:nvPicPr>
          <p:cNvPr id="4100" name="Picture 6" descr="Scot Jopli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65700" y="1268413"/>
            <a:ext cx="3998913" cy="3998912"/>
          </a:xfrm>
        </p:spPr>
      </p:pic>
    </p:spTree>
    <p:extLst>
      <p:ext uri="{BB962C8B-B14F-4D97-AF65-F5344CB8AC3E}">
        <p14:creationId xmlns:p14="http://schemas.microsoft.com/office/powerpoint/2010/main" val="247261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Blues</a:t>
            </a:r>
            <a:endParaRPr lang="nl-NL" sz="4000" dirty="0"/>
          </a:p>
        </p:txBody>
      </p:sp>
      <p:sp>
        <p:nvSpPr>
          <p:cNvPr id="4" name="Rechthoek 3"/>
          <p:cNvSpPr/>
          <p:nvPr/>
        </p:nvSpPr>
        <p:spPr>
          <a:xfrm>
            <a:off x="755149" y="6134191"/>
            <a:ext cx="7500107" cy="369332"/>
          </a:xfrm>
          <a:prstGeom prst="rect">
            <a:avLst/>
          </a:prstGeom>
        </p:spPr>
        <p:txBody>
          <a:bodyPr wrap="square">
            <a:spAutoFit/>
          </a:bodyPr>
          <a:lstStyle/>
          <a:p>
            <a:r>
              <a:rPr lang="nl-NL" u="sng" dirty="0" smtClean="0">
                <a:latin typeface="Arial"/>
              </a:rPr>
              <a:t>Old Blues: </a:t>
            </a:r>
            <a:r>
              <a:rPr lang="nl-NL" u="sng" dirty="0" err="1" smtClean="0">
                <a:latin typeface="Arial"/>
              </a:rPr>
              <a:t>https</a:t>
            </a:r>
            <a:r>
              <a:rPr lang="nl-NL" u="sng" dirty="0">
                <a:latin typeface="Arial"/>
              </a:rPr>
              <a:t>://</a:t>
            </a:r>
            <a:r>
              <a:rPr lang="nl-NL" u="sng" dirty="0" err="1">
                <a:latin typeface="Arial"/>
              </a:rPr>
              <a:t>www.youtube.com</a:t>
            </a:r>
            <a:r>
              <a:rPr lang="nl-NL" u="sng" dirty="0">
                <a:latin typeface="Arial"/>
              </a:rPr>
              <a:t>/</a:t>
            </a:r>
            <a:r>
              <a:rPr lang="nl-NL" u="sng" dirty="0" err="1">
                <a:latin typeface="Arial"/>
              </a:rPr>
              <a:t>watch?v</a:t>
            </a:r>
            <a:r>
              <a:rPr lang="nl-NL" u="sng" dirty="0">
                <a:latin typeface="Arial"/>
              </a:rPr>
              <a:t>=</a:t>
            </a:r>
            <a:r>
              <a:rPr lang="nl-NL" u="sng" dirty="0" err="1">
                <a:latin typeface="Arial"/>
              </a:rPr>
              <a:t>EGunfXr_Zfw</a:t>
            </a:r>
            <a:endParaRPr lang="nl-NL" dirty="0">
              <a:latin typeface="Arial"/>
            </a:endParaRPr>
          </a:p>
        </p:txBody>
      </p:sp>
      <p:sp>
        <p:nvSpPr>
          <p:cNvPr id="6" name="Rechthoek 5"/>
          <p:cNvSpPr/>
          <p:nvPr/>
        </p:nvSpPr>
        <p:spPr>
          <a:xfrm>
            <a:off x="641752" y="1417638"/>
            <a:ext cx="8045048" cy="923330"/>
          </a:xfrm>
          <a:prstGeom prst="rect">
            <a:avLst/>
          </a:prstGeom>
        </p:spPr>
        <p:txBody>
          <a:bodyPr wrap="square">
            <a:spAutoFit/>
          </a:bodyPr>
          <a:lstStyle/>
          <a:p>
            <a:r>
              <a:rPr lang="nl-NL" dirty="0" smtClean="0"/>
              <a:t>Wat is Blues?</a:t>
            </a:r>
          </a:p>
          <a:p>
            <a:r>
              <a:rPr lang="nl-NL" dirty="0" smtClean="0"/>
              <a:t>Uitleg: </a:t>
            </a:r>
            <a:r>
              <a:rPr lang="nl-NL" dirty="0" err="1" smtClean="0"/>
              <a:t>https</a:t>
            </a:r>
            <a:r>
              <a:rPr lang="nl-NL" dirty="0"/>
              <a:t>://</a:t>
            </a:r>
            <a:r>
              <a:rPr lang="nl-NL" dirty="0" err="1"/>
              <a:t>www.youtube.com</a:t>
            </a:r>
            <a:r>
              <a:rPr lang="nl-NL" dirty="0"/>
              <a:t>/</a:t>
            </a:r>
            <a:r>
              <a:rPr lang="nl-NL" dirty="0" err="1"/>
              <a:t>watch?list</a:t>
            </a:r>
            <a:r>
              <a:rPr lang="nl-NL" dirty="0"/>
              <a:t>=PLNnQrjGbETbA6wynyROjFCMVOPvtzeIoi&amp;time_continue=4&amp;v=oeKxx-2hmEE</a:t>
            </a:r>
          </a:p>
        </p:txBody>
      </p:sp>
      <p:pic>
        <p:nvPicPr>
          <p:cNvPr id="3" name="Afbeelding 2"/>
          <p:cNvPicPr>
            <a:picLocks noChangeAspect="1"/>
          </p:cNvPicPr>
          <p:nvPr/>
        </p:nvPicPr>
        <p:blipFill>
          <a:blip r:embed="rId2"/>
          <a:stretch>
            <a:fillRect/>
          </a:stretch>
        </p:blipFill>
        <p:spPr>
          <a:xfrm>
            <a:off x="1449916" y="2714228"/>
            <a:ext cx="5831417" cy="3280172"/>
          </a:xfrm>
          <a:prstGeom prst="rect">
            <a:avLst/>
          </a:prstGeom>
        </p:spPr>
      </p:pic>
    </p:spTree>
    <p:extLst>
      <p:ext uri="{BB962C8B-B14F-4D97-AF65-F5344CB8AC3E}">
        <p14:creationId xmlns:p14="http://schemas.microsoft.com/office/powerpoint/2010/main" val="1187739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nl-NL" sz="4000" b="1" dirty="0" smtClean="0">
                <a:ea typeface="Arial"/>
                <a:cs typeface="Arial"/>
              </a:rPr>
              <a:t>Kenmerken Blues</a:t>
            </a:r>
            <a:endParaRPr lang="nl-NL" sz="4000" b="1" dirty="0">
              <a:ea typeface="Arial"/>
              <a:cs typeface="Arial"/>
            </a:endParaRPr>
          </a:p>
        </p:txBody>
      </p:sp>
      <p:sp>
        <p:nvSpPr>
          <p:cNvPr id="36867" name="Rectangle 3"/>
          <p:cNvSpPr>
            <a:spLocks noGrp="1" noChangeArrowheads="1"/>
          </p:cNvSpPr>
          <p:nvPr>
            <p:ph type="body" sz="half" idx="1"/>
          </p:nvPr>
        </p:nvSpPr>
        <p:spPr>
          <a:xfrm>
            <a:off x="457200" y="1600200"/>
            <a:ext cx="6491288" cy="4495800"/>
          </a:xfrm>
        </p:spPr>
        <p:txBody>
          <a:bodyPr>
            <a:normAutofit fontScale="85000" lnSpcReduction="20000"/>
          </a:bodyPr>
          <a:lstStyle/>
          <a:p>
            <a:pPr marL="0" indent="0" eaLnBrk="1" hangingPunct="1">
              <a:lnSpc>
                <a:spcPct val="80000"/>
              </a:lnSpc>
              <a:buNone/>
            </a:pPr>
            <a:r>
              <a:rPr lang="nl-NL" sz="2000" dirty="0">
                <a:ea typeface="Arial"/>
                <a:cs typeface="Arial"/>
              </a:rPr>
              <a:t>Volksmuziek (1900) door Noord-Amerikaanse bevolking </a:t>
            </a:r>
            <a:endParaRPr lang="nl-NL" sz="2000" dirty="0" smtClean="0">
              <a:ea typeface="Arial"/>
              <a:cs typeface="Arial"/>
            </a:endParaRPr>
          </a:p>
          <a:p>
            <a:pPr marL="0" indent="0" eaLnBrk="1" hangingPunct="1">
              <a:lnSpc>
                <a:spcPct val="80000"/>
              </a:lnSpc>
              <a:buNone/>
            </a:pPr>
            <a:r>
              <a:rPr lang="nl-NL" sz="2000" dirty="0" smtClean="0">
                <a:ea typeface="Arial"/>
                <a:cs typeface="Arial"/>
              </a:rPr>
              <a:t>beoefend</a:t>
            </a:r>
          </a:p>
          <a:p>
            <a:pPr marL="0" indent="0" eaLnBrk="1" hangingPunct="1">
              <a:lnSpc>
                <a:spcPct val="80000"/>
              </a:lnSpc>
              <a:buNone/>
            </a:pPr>
            <a:endParaRPr lang="nl-NL" sz="2000" dirty="0">
              <a:ea typeface="Arial"/>
              <a:cs typeface="Arial"/>
            </a:endParaRPr>
          </a:p>
          <a:p>
            <a:pPr marL="0" indent="0" eaLnBrk="1" hangingPunct="1">
              <a:lnSpc>
                <a:spcPct val="80000"/>
              </a:lnSpc>
              <a:buNone/>
            </a:pPr>
            <a:r>
              <a:rPr lang="nl-NL" sz="2000" u="sng" dirty="0" smtClean="0">
                <a:ea typeface="Arial"/>
                <a:cs typeface="Arial"/>
              </a:rPr>
              <a:t>Kenmerken inhoud:</a:t>
            </a:r>
            <a:endParaRPr lang="nl-NL" sz="2000" u="sng" dirty="0">
              <a:ea typeface="Arial"/>
              <a:cs typeface="Arial"/>
            </a:endParaRPr>
          </a:p>
          <a:p>
            <a:pPr eaLnBrk="1" hangingPunct="1">
              <a:lnSpc>
                <a:spcPct val="80000"/>
              </a:lnSpc>
            </a:pPr>
            <a:r>
              <a:rPr lang="nl-NL" sz="2000" dirty="0">
                <a:ea typeface="Arial"/>
                <a:cs typeface="Arial"/>
              </a:rPr>
              <a:t>Neerslachtig </a:t>
            </a:r>
            <a:r>
              <a:rPr lang="nl-NL" sz="2000" b="1" dirty="0" smtClean="0">
                <a:ea typeface="Arial"/>
                <a:cs typeface="Arial"/>
              </a:rPr>
              <a:t>(mineur) </a:t>
            </a:r>
            <a:r>
              <a:rPr lang="nl-NL" sz="2000" dirty="0" smtClean="0">
                <a:ea typeface="Arial"/>
                <a:cs typeface="Arial"/>
              </a:rPr>
              <a:t>karakter</a:t>
            </a:r>
            <a:r>
              <a:rPr lang="nl-NL" sz="2000" dirty="0">
                <a:ea typeface="Arial"/>
                <a:cs typeface="Arial"/>
              </a:rPr>
              <a:t>: duidelijke afspiegeling van toenmalige situatie</a:t>
            </a:r>
          </a:p>
          <a:p>
            <a:pPr eaLnBrk="1" hangingPunct="1">
              <a:lnSpc>
                <a:spcPct val="80000"/>
              </a:lnSpc>
            </a:pPr>
            <a:r>
              <a:rPr lang="nl-NL" sz="2000" dirty="0" smtClean="0">
                <a:ea typeface="Arial"/>
                <a:cs typeface="Arial"/>
              </a:rPr>
              <a:t>Teksten</a:t>
            </a:r>
            <a:r>
              <a:rPr lang="nl-NL" sz="2000" dirty="0">
                <a:ea typeface="Arial"/>
                <a:cs typeface="Arial"/>
              </a:rPr>
              <a:t> </a:t>
            </a:r>
            <a:r>
              <a:rPr lang="nl-NL" sz="2000" dirty="0" smtClean="0">
                <a:ea typeface="Arial"/>
                <a:cs typeface="Arial"/>
              </a:rPr>
              <a:t>Gaan over zorgen</a:t>
            </a:r>
            <a:r>
              <a:rPr lang="nl-NL" sz="2000" dirty="0">
                <a:ea typeface="Arial"/>
                <a:cs typeface="Arial"/>
              </a:rPr>
              <a:t>, geen rechten voor zwarte bevolking, berusting </a:t>
            </a:r>
            <a:endParaRPr lang="nl-NL" sz="2000" dirty="0" smtClean="0">
              <a:ea typeface="Arial"/>
              <a:cs typeface="Arial"/>
            </a:endParaRPr>
          </a:p>
          <a:p>
            <a:pPr eaLnBrk="1" hangingPunct="1">
              <a:lnSpc>
                <a:spcPct val="80000"/>
              </a:lnSpc>
            </a:pPr>
            <a:r>
              <a:rPr lang="nl-NL" sz="2000" dirty="0" smtClean="0">
                <a:ea typeface="Arial"/>
                <a:cs typeface="Arial"/>
              </a:rPr>
              <a:t>Teksten </a:t>
            </a:r>
            <a:r>
              <a:rPr lang="nl-NL" sz="2000" dirty="0">
                <a:ea typeface="Arial"/>
                <a:cs typeface="Arial"/>
              </a:rPr>
              <a:t>b</a:t>
            </a:r>
            <a:r>
              <a:rPr lang="nl-NL" sz="2000" dirty="0" smtClean="0">
                <a:ea typeface="Arial"/>
                <a:cs typeface="Arial"/>
              </a:rPr>
              <a:t>estaan uit 3 </a:t>
            </a:r>
            <a:r>
              <a:rPr lang="nl-NL" sz="2000" dirty="0">
                <a:ea typeface="Arial"/>
                <a:cs typeface="Arial"/>
              </a:rPr>
              <a:t>zinnen per </a:t>
            </a:r>
            <a:r>
              <a:rPr lang="nl-NL" sz="2000" dirty="0" smtClean="0">
                <a:ea typeface="Arial"/>
                <a:cs typeface="Arial"/>
              </a:rPr>
              <a:t>couplet: 1</a:t>
            </a:r>
            <a:r>
              <a:rPr lang="nl-NL" sz="2000" baseline="30000" dirty="0" smtClean="0">
                <a:ea typeface="Arial"/>
                <a:cs typeface="Arial"/>
              </a:rPr>
              <a:t>e</a:t>
            </a:r>
            <a:r>
              <a:rPr lang="nl-NL" sz="2000" dirty="0" smtClean="0">
                <a:ea typeface="Arial"/>
                <a:cs typeface="Arial"/>
              </a:rPr>
              <a:t> 2 zinnen zijn hetzelfde en 3e </a:t>
            </a:r>
            <a:r>
              <a:rPr lang="nl-NL" sz="2000" dirty="0">
                <a:ea typeface="Arial"/>
                <a:cs typeface="Arial"/>
              </a:rPr>
              <a:t>zin is </a:t>
            </a:r>
            <a:r>
              <a:rPr lang="nl-NL" sz="2000" dirty="0" smtClean="0">
                <a:ea typeface="Arial"/>
                <a:cs typeface="Arial"/>
              </a:rPr>
              <a:t>conclusie</a:t>
            </a:r>
            <a:endParaRPr lang="nl-NL" sz="2000" dirty="0">
              <a:ea typeface="Arial"/>
              <a:cs typeface="Arial"/>
            </a:endParaRPr>
          </a:p>
          <a:p>
            <a:pPr eaLnBrk="1" hangingPunct="1">
              <a:lnSpc>
                <a:spcPct val="80000"/>
              </a:lnSpc>
              <a:buFont typeface="Wingdings" charset="0"/>
              <a:buNone/>
            </a:pPr>
            <a:endParaRPr lang="nl-NL" sz="2000" dirty="0">
              <a:ea typeface="Arial"/>
              <a:cs typeface="Arial"/>
            </a:endParaRPr>
          </a:p>
          <a:p>
            <a:pPr eaLnBrk="1" hangingPunct="1">
              <a:lnSpc>
                <a:spcPct val="80000"/>
              </a:lnSpc>
              <a:buFont typeface="Wingdings" charset="0"/>
              <a:buNone/>
            </a:pPr>
            <a:r>
              <a:rPr lang="nl-NL" sz="2000" u="sng" dirty="0">
                <a:ea typeface="Arial"/>
                <a:cs typeface="Arial"/>
              </a:rPr>
              <a:t>M</a:t>
            </a:r>
            <a:r>
              <a:rPr lang="nl-NL" sz="2000" u="sng" dirty="0" smtClean="0">
                <a:ea typeface="Arial"/>
                <a:cs typeface="Arial"/>
              </a:rPr>
              <a:t>uzikale </a:t>
            </a:r>
            <a:r>
              <a:rPr lang="nl-NL" sz="2000" u="sng" dirty="0">
                <a:ea typeface="Arial"/>
                <a:cs typeface="Arial"/>
              </a:rPr>
              <a:t>kenmerken: </a:t>
            </a:r>
            <a:r>
              <a:rPr lang="nl-NL" sz="2000" dirty="0">
                <a:ea typeface="Arial"/>
                <a:cs typeface="Arial"/>
              </a:rPr>
              <a:t>	</a:t>
            </a:r>
          </a:p>
          <a:p>
            <a:pPr>
              <a:lnSpc>
                <a:spcPct val="80000"/>
              </a:lnSpc>
              <a:buFont typeface="Arial"/>
              <a:buChar char="•"/>
            </a:pPr>
            <a:r>
              <a:rPr lang="nl-NL" sz="2000" dirty="0" smtClean="0">
                <a:ea typeface="Arial"/>
                <a:cs typeface="Arial"/>
              </a:rPr>
              <a:t>Vast </a:t>
            </a:r>
            <a:r>
              <a:rPr lang="nl-NL" sz="2000" dirty="0">
                <a:ea typeface="Arial"/>
                <a:cs typeface="Arial"/>
              </a:rPr>
              <a:t>akkoordschema van 12 maten (</a:t>
            </a:r>
            <a:r>
              <a:rPr lang="nl-NL" sz="2000" dirty="0" err="1">
                <a:ea typeface="Arial"/>
                <a:cs typeface="Arial"/>
              </a:rPr>
              <a:t>bluesschema</a:t>
            </a:r>
            <a:r>
              <a:rPr lang="nl-NL" sz="2000" dirty="0">
                <a:ea typeface="Arial"/>
                <a:cs typeface="Arial"/>
              </a:rPr>
              <a:t>) </a:t>
            </a:r>
            <a:endParaRPr lang="nl-NL" sz="2000" dirty="0" smtClean="0">
              <a:ea typeface="Arial"/>
              <a:cs typeface="Arial"/>
            </a:endParaRPr>
          </a:p>
          <a:p>
            <a:pPr marL="0" indent="0">
              <a:lnSpc>
                <a:spcPct val="80000"/>
              </a:lnSpc>
              <a:buNone/>
            </a:pPr>
            <a:r>
              <a:rPr lang="nl-NL" sz="2000" dirty="0" smtClean="0">
                <a:ea typeface="Arial"/>
                <a:cs typeface="Arial"/>
                <a:hlinkClick r:id="rId2"/>
              </a:rPr>
              <a:t>https</a:t>
            </a:r>
            <a:r>
              <a:rPr lang="nl-NL" sz="2000" dirty="0">
                <a:ea typeface="Arial"/>
                <a:cs typeface="Arial"/>
                <a:hlinkClick r:id="rId2"/>
              </a:rPr>
              <a:t>://www.youtube.com/watch?v=</a:t>
            </a:r>
            <a:r>
              <a:rPr lang="nl-NL" sz="2000" dirty="0" smtClean="0">
                <a:ea typeface="Arial"/>
                <a:cs typeface="Arial"/>
                <a:hlinkClick r:id="rId2"/>
              </a:rPr>
              <a:t>7zSASzeXlIY</a:t>
            </a:r>
            <a:endParaRPr lang="nl-NL" sz="2000" dirty="0" smtClean="0">
              <a:ea typeface="Arial"/>
              <a:cs typeface="Arial"/>
            </a:endParaRPr>
          </a:p>
          <a:p>
            <a:pPr marL="0" indent="0">
              <a:lnSpc>
                <a:spcPct val="80000"/>
              </a:lnSpc>
              <a:buNone/>
            </a:pPr>
            <a:endParaRPr lang="nl-NL" sz="2000" dirty="0" smtClean="0">
              <a:ea typeface="Arial"/>
              <a:cs typeface="Arial"/>
            </a:endParaRPr>
          </a:p>
          <a:p>
            <a:pPr eaLnBrk="1" hangingPunct="1">
              <a:lnSpc>
                <a:spcPct val="80000"/>
              </a:lnSpc>
              <a:buFont typeface="Arial"/>
              <a:buChar char="•"/>
            </a:pPr>
            <a:r>
              <a:rPr lang="nl-NL" sz="2000" b="1" dirty="0" smtClean="0"/>
              <a:t>Dirty </a:t>
            </a:r>
            <a:r>
              <a:rPr lang="nl-NL" sz="2000" b="1" dirty="0" err="1"/>
              <a:t>intonation</a:t>
            </a:r>
            <a:r>
              <a:rPr lang="nl-NL" sz="2000" b="1" dirty="0"/>
              <a:t>:</a:t>
            </a:r>
            <a:r>
              <a:rPr lang="nl-NL" sz="2000" dirty="0"/>
              <a:t> expres onzuiver zingen/spelen. </a:t>
            </a:r>
            <a:r>
              <a:rPr lang="nl-NL" sz="2000" dirty="0" smtClean="0"/>
              <a:t>Zo’n valse </a:t>
            </a:r>
          </a:p>
          <a:p>
            <a:pPr marL="0" indent="0" eaLnBrk="1" hangingPunct="1">
              <a:lnSpc>
                <a:spcPct val="80000"/>
              </a:lnSpc>
              <a:buNone/>
            </a:pPr>
            <a:r>
              <a:rPr lang="nl-NL" sz="2000" dirty="0" smtClean="0"/>
              <a:t>      noot noem </a:t>
            </a:r>
            <a:r>
              <a:rPr lang="nl-NL" sz="2000" dirty="0"/>
              <a:t>je een </a:t>
            </a:r>
            <a:r>
              <a:rPr lang="nl-NL" sz="2000" b="1" dirty="0"/>
              <a:t>Blue </a:t>
            </a:r>
            <a:r>
              <a:rPr lang="nl-NL" sz="2000" b="1" dirty="0" err="1"/>
              <a:t>Note</a:t>
            </a:r>
            <a:r>
              <a:rPr lang="nl-NL" sz="2000" b="1" dirty="0" smtClean="0"/>
              <a:t>:</a:t>
            </a:r>
          </a:p>
          <a:p>
            <a:pPr marL="0" indent="0" eaLnBrk="1" hangingPunct="1">
              <a:lnSpc>
                <a:spcPct val="80000"/>
              </a:lnSpc>
              <a:buNone/>
            </a:pPr>
            <a:endParaRPr lang="nl-NL" sz="2000" b="1" dirty="0">
              <a:hlinkClick r:id="rId3"/>
            </a:endParaRPr>
          </a:p>
          <a:p>
            <a:pPr marL="0" indent="0" eaLnBrk="1" hangingPunct="1">
              <a:lnSpc>
                <a:spcPct val="80000"/>
              </a:lnSpc>
              <a:buNone/>
            </a:pPr>
            <a:r>
              <a:rPr lang="nl-NL" sz="2000" dirty="0" smtClean="0">
                <a:hlinkClick r:id="rId3"/>
              </a:rPr>
              <a:t>https</a:t>
            </a:r>
            <a:r>
              <a:rPr lang="nl-NL" sz="2000" dirty="0">
                <a:hlinkClick r:id="rId3"/>
              </a:rPr>
              <a:t>://www.youtube.com/watch?v=</a:t>
            </a:r>
            <a:r>
              <a:rPr lang="nl-NL" sz="2000" dirty="0" smtClean="0">
                <a:hlinkClick r:id="rId3"/>
              </a:rPr>
              <a:t>WqBF_1J8_2c</a:t>
            </a:r>
            <a:endParaRPr lang="nl-NL" sz="2000" dirty="0" smtClean="0"/>
          </a:p>
          <a:p>
            <a:pPr marL="0" indent="0" eaLnBrk="1" hangingPunct="1">
              <a:lnSpc>
                <a:spcPct val="80000"/>
              </a:lnSpc>
              <a:buNone/>
            </a:pPr>
            <a:endParaRPr lang="nl-NL" sz="2000" dirty="0"/>
          </a:p>
          <a:p>
            <a:pPr eaLnBrk="1" hangingPunct="1">
              <a:lnSpc>
                <a:spcPct val="80000"/>
              </a:lnSpc>
              <a:buFont typeface="Arial"/>
              <a:buChar char="•"/>
            </a:pPr>
            <a:r>
              <a:rPr lang="nl-NL" sz="2000" dirty="0" smtClean="0">
                <a:ea typeface="Arial"/>
                <a:cs typeface="Arial"/>
              </a:rPr>
              <a:t>Slepend tempo</a:t>
            </a:r>
          </a:p>
          <a:p>
            <a:pPr marL="0" indent="0" eaLnBrk="1" hangingPunct="1">
              <a:lnSpc>
                <a:spcPct val="80000"/>
              </a:lnSpc>
              <a:buNone/>
            </a:pPr>
            <a:endParaRPr lang="nl-NL" sz="1600" dirty="0">
              <a:ea typeface="Arial"/>
              <a:cs typeface="Arial"/>
            </a:endParaRPr>
          </a:p>
          <a:p>
            <a:pPr eaLnBrk="1" hangingPunct="1">
              <a:lnSpc>
                <a:spcPct val="80000"/>
              </a:lnSpc>
              <a:buFont typeface="Wingdings" charset="0"/>
              <a:buNone/>
            </a:pPr>
            <a:endParaRPr lang="nl-NL" sz="1800" dirty="0">
              <a:ea typeface="Arial"/>
              <a:cs typeface="Arial"/>
            </a:endParaRPr>
          </a:p>
          <a:p>
            <a:pPr eaLnBrk="1" hangingPunct="1">
              <a:lnSpc>
                <a:spcPct val="80000"/>
              </a:lnSpc>
              <a:buFont typeface="Wingdings" charset="0"/>
              <a:buNone/>
            </a:pPr>
            <a:endParaRPr lang="nl-NL" sz="1800" dirty="0">
              <a:ea typeface="Arial"/>
              <a:cs typeface="Arial"/>
            </a:endParaRPr>
          </a:p>
        </p:txBody>
      </p:sp>
      <p:pic>
        <p:nvPicPr>
          <p:cNvPr id="30724" name="Picture 4" descr="bessie-smith">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019925" y="1844675"/>
            <a:ext cx="1871663" cy="3311525"/>
          </a:xfrm>
        </p:spPr>
      </p:pic>
    </p:spTree>
    <p:extLst>
      <p:ext uri="{BB962C8B-B14F-4D97-AF65-F5344CB8AC3E}">
        <p14:creationId xmlns:p14="http://schemas.microsoft.com/office/powerpoint/2010/main" val="3811575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blueslesson.jpg"/>
          <p:cNvPicPr>
            <a:picLocks noGrp="1" noChangeAspect="1"/>
          </p:cNvPicPr>
          <p:nvPr>
            <p:ph idx="1"/>
          </p:nvPr>
        </p:nvPicPr>
        <p:blipFill>
          <a:blip r:embed="rId2">
            <a:extLst>
              <a:ext uri="{28A0092B-C50C-407E-A947-70E740481C1C}">
                <a14:useLocalDpi xmlns:a14="http://schemas.microsoft.com/office/drawing/2010/main" val="0"/>
              </a:ext>
            </a:extLst>
          </a:blip>
          <a:srcRect l="-20205" r="-20205"/>
          <a:stretch>
            <a:fillRect/>
          </a:stretch>
        </p:blipFill>
        <p:spPr>
          <a:xfrm>
            <a:off x="457200" y="1417638"/>
            <a:ext cx="8229600" cy="4525963"/>
          </a:xfrm>
        </p:spPr>
      </p:pic>
      <p:sp>
        <p:nvSpPr>
          <p:cNvPr id="2" name="Rechthoek 1"/>
          <p:cNvSpPr/>
          <p:nvPr/>
        </p:nvSpPr>
        <p:spPr>
          <a:xfrm>
            <a:off x="1628301" y="656347"/>
            <a:ext cx="5844520" cy="369332"/>
          </a:xfrm>
          <a:prstGeom prst="rect">
            <a:avLst/>
          </a:prstGeom>
        </p:spPr>
        <p:txBody>
          <a:bodyPr wrap="square">
            <a:spAutoFit/>
          </a:bodyPr>
          <a:lstStyle/>
          <a:p>
            <a:r>
              <a:rPr lang="nl-NL" dirty="0" err="1">
                <a:latin typeface="Arial"/>
              </a:rPr>
              <a:t>https</a:t>
            </a:r>
            <a:r>
              <a:rPr lang="nl-NL" dirty="0">
                <a:latin typeface="Arial"/>
              </a:rPr>
              <a:t>://</a:t>
            </a:r>
            <a:r>
              <a:rPr lang="nl-NL" dirty="0" err="1">
                <a:latin typeface="Arial"/>
              </a:rPr>
              <a:t>www.youtube.com</a:t>
            </a:r>
            <a:r>
              <a:rPr lang="nl-NL" dirty="0">
                <a:latin typeface="Arial"/>
              </a:rPr>
              <a:t>/</a:t>
            </a:r>
            <a:r>
              <a:rPr lang="nl-NL" dirty="0" err="1">
                <a:latin typeface="Arial"/>
              </a:rPr>
              <a:t>watch?v</a:t>
            </a:r>
            <a:r>
              <a:rPr lang="nl-NL" dirty="0">
                <a:latin typeface="Arial"/>
              </a:rPr>
              <a:t>=E4tL-zeVRbk</a:t>
            </a:r>
          </a:p>
        </p:txBody>
      </p:sp>
    </p:spTree>
    <p:extLst>
      <p:ext uri="{BB962C8B-B14F-4D97-AF65-F5344CB8AC3E}">
        <p14:creationId xmlns:p14="http://schemas.microsoft.com/office/powerpoint/2010/main" val="243357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nl-NL" sz="4000">
                <a:latin typeface="Arial" charset="0"/>
              </a:rPr>
              <a:t>Bessie Smith ( 1894-1937): Blues</a:t>
            </a:r>
          </a:p>
        </p:txBody>
      </p:sp>
      <p:sp>
        <p:nvSpPr>
          <p:cNvPr id="6147" name="Rectangle 6"/>
          <p:cNvSpPr>
            <a:spLocks noGrp="1" noChangeArrowheads="1"/>
          </p:cNvSpPr>
          <p:nvPr>
            <p:ph type="body" sz="half" idx="2"/>
          </p:nvPr>
        </p:nvSpPr>
        <p:spPr>
          <a:xfrm>
            <a:off x="3708400" y="1600200"/>
            <a:ext cx="5256213" cy="4525963"/>
          </a:xfrm>
        </p:spPr>
        <p:txBody>
          <a:bodyPr>
            <a:normAutofit/>
          </a:bodyPr>
          <a:lstStyle/>
          <a:p>
            <a:pPr>
              <a:lnSpc>
                <a:spcPct val="80000"/>
              </a:lnSpc>
              <a:buClr>
                <a:schemeClr val="tx1"/>
              </a:buClr>
              <a:buNone/>
            </a:pPr>
            <a:r>
              <a:rPr lang="nl-NL" sz="1600" b="1" i="1" dirty="0">
                <a:solidFill>
                  <a:srgbClr val="FFFFFF"/>
                </a:solidFill>
                <a:latin typeface="Arial" charset="0"/>
                <a:hlinkClick r:id="rId2"/>
              </a:rPr>
              <a:t>https://www.youtube.com/watch?v=3rd9IaA_uJI</a:t>
            </a:r>
            <a:r>
              <a:rPr lang="nl-NL" sz="1600" dirty="0" smtClean="0">
                <a:latin typeface="Arial" charset="0"/>
                <a:hlinkClick r:id="rId2"/>
              </a:rPr>
              <a:t>(</a:t>
            </a:r>
            <a:r>
              <a:rPr lang="nl-NL" sz="1600" dirty="0">
                <a:latin typeface="Arial" charset="0"/>
                <a:hlinkClick r:id="rId2"/>
              </a:rPr>
              <a:t>1925</a:t>
            </a:r>
            <a:r>
              <a:rPr lang="nl-NL" sz="1600" dirty="0" smtClean="0">
                <a:latin typeface="Arial" charset="0"/>
              </a:rPr>
              <a:t>)</a:t>
            </a:r>
            <a:endParaRPr lang="nl-NL" sz="1600" dirty="0">
              <a:latin typeface="Arial" charset="0"/>
            </a:endParaRPr>
          </a:p>
          <a:p>
            <a:pPr>
              <a:lnSpc>
                <a:spcPct val="80000"/>
              </a:lnSpc>
              <a:buClr>
                <a:schemeClr val="tx1"/>
              </a:buClr>
              <a:buNone/>
            </a:pPr>
            <a:endParaRPr lang="nl-NL" sz="1600" b="1" dirty="0" smtClean="0">
              <a:latin typeface="Arial" charset="0"/>
            </a:endParaRPr>
          </a:p>
          <a:p>
            <a:pPr>
              <a:lnSpc>
                <a:spcPct val="80000"/>
              </a:lnSpc>
              <a:buClr>
                <a:schemeClr val="tx1"/>
              </a:buClr>
              <a:buNone/>
            </a:pPr>
            <a:r>
              <a:rPr lang="nl-NL" sz="1600" b="1" dirty="0" err="1" smtClean="0">
                <a:latin typeface="Arial" charset="0"/>
              </a:rPr>
              <a:t>Bessie</a:t>
            </a:r>
            <a:endParaRPr lang="nl-NL" sz="1600" b="1" dirty="0">
              <a:latin typeface="Arial" charset="0"/>
            </a:endParaRPr>
          </a:p>
          <a:p>
            <a:pPr eaLnBrk="1" hangingPunct="1">
              <a:lnSpc>
                <a:spcPct val="80000"/>
              </a:lnSpc>
              <a:buClr>
                <a:schemeClr val="tx1"/>
              </a:buClr>
              <a:buFontTx/>
              <a:buNone/>
            </a:pPr>
            <a:r>
              <a:rPr lang="nl-NL" sz="1600" b="1" dirty="0">
                <a:latin typeface="Arial" charset="0"/>
              </a:rPr>
              <a:t>Smith </a:t>
            </a:r>
            <a:r>
              <a:rPr lang="nl-NL" sz="1600" dirty="0">
                <a:latin typeface="Arial" charset="0"/>
              </a:rPr>
              <a:t>en</a:t>
            </a:r>
            <a:r>
              <a:rPr lang="nl-NL" sz="1600" b="1" dirty="0">
                <a:latin typeface="Arial" charset="0"/>
              </a:rPr>
              <a:t> Louis Armstrong</a:t>
            </a:r>
            <a:r>
              <a:rPr lang="nl-NL" sz="1600" dirty="0">
                <a:latin typeface="Arial" charset="0"/>
              </a:rPr>
              <a:t> </a:t>
            </a:r>
            <a:r>
              <a:rPr lang="nl-NL" sz="1600" dirty="0" smtClean="0">
                <a:latin typeface="Arial" charset="0"/>
              </a:rPr>
              <a:t>op cornet</a:t>
            </a:r>
            <a:endParaRPr lang="nl-NL" sz="1600" dirty="0">
              <a:latin typeface="Arial" charset="0"/>
            </a:endParaRPr>
          </a:p>
          <a:p>
            <a:pPr eaLnBrk="1" hangingPunct="1">
              <a:lnSpc>
                <a:spcPct val="80000"/>
              </a:lnSpc>
              <a:buClr>
                <a:schemeClr val="tx1"/>
              </a:buClr>
            </a:pPr>
            <a:r>
              <a:rPr lang="nl-NL" sz="1600" dirty="0">
                <a:latin typeface="Arial" charset="0"/>
              </a:rPr>
              <a:t>Onmogelijke liefde</a:t>
            </a:r>
          </a:p>
          <a:p>
            <a:pPr eaLnBrk="1" hangingPunct="1">
              <a:lnSpc>
                <a:spcPct val="80000"/>
              </a:lnSpc>
              <a:buClr>
                <a:schemeClr val="tx1"/>
              </a:buClr>
            </a:pPr>
            <a:r>
              <a:rPr lang="nl-NL" sz="1600" dirty="0">
                <a:latin typeface="Arial" charset="0"/>
              </a:rPr>
              <a:t>Cornet levert commentaar op de tekst</a:t>
            </a:r>
          </a:p>
          <a:p>
            <a:pPr eaLnBrk="1" hangingPunct="1">
              <a:lnSpc>
                <a:spcPct val="80000"/>
              </a:lnSpc>
              <a:buClr>
                <a:schemeClr val="tx1"/>
              </a:buClr>
            </a:pPr>
            <a:r>
              <a:rPr lang="nl-NL" sz="1600" dirty="0" err="1">
                <a:latin typeface="Arial" charset="0"/>
              </a:rPr>
              <a:t>Bessie</a:t>
            </a:r>
            <a:r>
              <a:rPr lang="nl-NL" sz="1600" dirty="0">
                <a:latin typeface="Arial" charset="0"/>
              </a:rPr>
              <a:t> Smith wordt aangespoord om verder te gaan</a:t>
            </a:r>
          </a:p>
          <a:p>
            <a:pPr eaLnBrk="1" hangingPunct="1">
              <a:lnSpc>
                <a:spcPct val="80000"/>
              </a:lnSpc>
              <a:buClr>
                <a:schemeClr val="tx1"/>
              </a:buClr>
            </a:pPr>
            <a:r>
              <a:rPr lang="nl-NL" sz="1600" dirty="0">
                <a:latin typeface="Arial" charset="0"/>
              </a:rPr>
              <a:t>Blues: tekst heeft 3 zinnen per couplet, waarbij de eerste zin herhaalt wordt</a:t>
            </a:r>
          </a:p>
          <a:p>
            <a:pPr eaLnBrk="1" hangingPunct="1">
              <a:lnSpc>
                <a:spcPct val="80000"/>
              </a:lnSpc>
              <a:buClr>
                <a:schemeClr val="tx1"/>
              </a:buClr>
            </a:pPr>
            <a:r>
              <a:rPr lang="nl-NL" sz="1600" dirty="0">
                <a:latin typeface="Arial" charset="0"/>
              </a:rPr>
              <a:t>Derde zin is conclusie van voorgaande 2 zinnen</a:t>
            </a:r>
          </a:p>
          <a:p>
            <a:pPr eaLnBrk="1" hangingPunct="1">
              <a:lnSpc>
                <a:spcPct val="80000"/>
              </a:lnSpc>
              <a:buClr>
                <a:schemeClr val="tx1"/>
              </a:buClr>
            </a:pPr>
            <a:r>
              <a:rPr lang="nl-NL" sz="1600" dirty="0">
                <a:latin typeface="Arial" charset="0"/>
              </a:rPr>
              <a:t>Begeleiding is vast akkoordenschema van 12 maten</a:t>
            </a:r>
          </a:p>
          <a:p>
            <a:pPr eaLnBrk="1" hangingPunct="1">
              <a:lnSpc>
                <a:spcPct val="80000"/>
              </a:lnSpc>
              <a:buClr>
                <a:schemeClr val="tx1"/>
              </a:buClr>
            </a:pPr>
            <a:r>
              <a:rPr lang="nl-NL" sz="1600" dirty="0">
                <a:latin typeface="Arial" charset="0"/>
              </a:rPr>
              <a:t>Melodie: </a:t>
            </a:r>
            <a:r>
              <a:rPr lang="ja-JP" altLang="nl-NL" sz="1600" dirty="0">
                <a:latin typeface="Arial" charset="0"/>
              </a:rPr>
              <a:t>‘</a:t>
            </a:r>
            <a:r>
              <a:rPr lang="nl-NL" sz="1600" dirty="0">
                <a:latin typeface="Arial" charset="0"/>
              </a:rPr>
              <a:t>blues </a:t>
            </a:r>
            <a:r>
              <a:rPr lang="nl-NL" sz="1600" dirty="0" err="1">
                <a:latin typeface="Arial" charset="0"/>
              </a:rPr>
              <a:t>notes</a:t>
            </a:r>
            <a:r>
              <a:rPr lang="ja-JP" altLang="nl-NL" sz="1600" dirty="0">
                <a:latin typeface="Arial" charset="0"/>
              </a:rPr>
              <a:t>’</a:t>
            </a:r>
            <a:r>
              <a:rPr lang="nl-NL" sz="1600" dirty="0">
                <a:latin typeface="Arial" charset="0"/>
              </a:rPr>
              <a:t>: noten die spanning oproepen</a:t>
            </a:r>
          </a:p>
          <a:p>
            <a:pPr eaLnBrk="1" hangingPunct="1">
              <a:lnSpc>
                <a:spcPct val="80000"/>
              </a:lnSpc>
              <a:buClr>
                <a:schemeClr val="tx1"/>
              </a:buClr>
            </a:pPr>
            <a:r>
              <a:rPr lang="nl-NL" sz="1600" dirty="0">
                <a:latin typeface="Arial" charset="0"/>
              </a:rPr>
              <a:t>Toon wordt vaak expres onzuiver ingezet </a:t>
            </a:r>
            <a:r>
              <a:rPr lang="ja-JP" altLang="nl-NL" sz="1600" dirty="0">
                <a:latin typeface="Arial" charset="0"/>
              </a:rPr>
              <a:t>‘</a:t>
            </a:r>
            <a:r>
              <a:rPr lang="nl-NL" sz="1600" dirty="0">
                <a:latin typeface="Arial" charset="0"/>
              </a:rPr>
              <a:t>dirty </a:t>
            </a:r>
            <a:r>
              <a:rPr lang="nl-NL" sz="1600" dirty="0" err="1">
                <a:latin typeface="Arial" charset="0"/>
              </a:rPr>
              <a:t>intonation</a:t>
            </a:r>
            <a:r>
              <a:rPr lang="ja-JP" altLang="nl-NL" sz="1600" dirty="0">
                <a:latin typeface="Arial" charset="0"/>
              </a:rPr>
              <a:t>’</a:t>
            </a:r>
            <a:endParaRPr lang="nl-NL" sz="1600" dirty="0">
              <a:latin typeface="Arial" charset="0"/>
            </a:endParaRPr>
          </a:p>
          <a:p>
            <a:pPr eaLnBrk="1" hangingPunct="1">
              <a:lnSpc>
                <a:spcPct val="80000"/>
              </a:lnSpc>
              <a:buClr>
                <a:schemeClr val="tx1"/>
              </a:buClr>
            </a:pPr>
            <a:r>
              <a:rPr lang="nl-NL" sz="1600" dirty="0">
                <a:latin typeface="Arial" charset="0"/>
              </a:rPr>
              <a:t>Meeste blues in slepend tempo gespeeld</a:t>
            </a:r>
          </a:p>
          <a:p>
            <a:pPr eaLnBrk="1" hangingPunct="1">
              <a:lnSpc>
                <a:spcPct val="80000"/>
              </a:lnSpc>
              <a:buClr>
                <a:schemeClr val="tx1"/>
              </a:buClr>
            </a:pPr>
            <a:endParaRPr lang="nl-NL" sz="1600" dirty="0">
              <a:latin typeface="Arial" charset="0"/>
            </a:endParaRPr>
          </a:p>
        </p:txBody>
      </p:sp>
      <p:pic>
        <p:nvPicPr>
          <p:cNvPr id="6148" name="Picture 7" descr="Bessi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0825" y="1600200"/>
            <a:ext cx="3430588" cy="4525963"/>
          </a:xfrm>
        </p:spPr>
      </p:pic>
    </p:spTree>
    <p:extLst>
      <p:ext uri="{BB962C8B-B14F-4D97-AF65-F5344CB8AC3E}">
        <p14:creationId xmlns:p14="http://schemas.microsoft.com/office/powerpoint/2010/main" val="3359823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nl-NL" sz="4000" b="1" dirty="0" smtClean="0">
                <a:ea typeface="Arial"/>
                <a:cs typeface="Arial"/>
              </a:rPr>
              <a:t>Ragtime</a:t>
            </a:r>
            <a:endParaRPr lang="nl-NL" sz="4000" b="1" dirty="0">
              <a:ea typeface="Arial"/>
              <a:cs typeface="Arial"/>
            </a:endParaRPr>
          </a:p>
        </p:txBody>
      </p:sp>
      <p:sp>
        <p:nvSpPr>
          <p:cNvPr id="34819" name="Rectangle 3"/>
          <p:cNvSpPr>
            <a:spLocks noGrp="1" noChangeArrowheads="1"/>
          </p:cNvSpPr>
          <p:nvPr>
            <p:ph type="body" idx="1"/>
          </p:nvPr>
        </p:nvSpPr>
        <p:spPr>
          <a:xfrm>
            <a:off x="3735916" y="1600200"/>
            <a:ext cx="4950883" cy="4525963"/>
          </a:xfrm>
        </p:spPr>
        <p:txBody>
          <a:bodyPr>
            <a:normAutofit fontScale="85000" lnSpcReduction="10000"/>
          </a:bodyPr>
          <a:lstStyle/>
          <a:p>
            <a:pPr>
              <a:buNone/>
            </a:pPr>
            <a:r>
              <a:rPr lang="nl-NL" sz="2000" dirty="0"/>
              <a:t>Ragtime is op zijn populairst aan het eind van de </a:t>
            </a:r>
            <a:endParaRPr lang="nl-NL" sz="2000" dirty="0" smtClean="0"/>
          </a:p>
          <a:p>
            <a:pPr>
              <a:buNone/>
            </a:pPr>
            <a:r>
              <a:rPr lang="nl-NL" sz="2000" dirty="0" smtClean="0"/>
              <a:t>19de </a:t>
            </a:r>
            <a:r>
              <a:rPr lang="nl-NL" sz="2000" dirty="0"/>
              <a:t>en het begin van de 20ste eeuw. Zo </a:t>
            </a:r>
            <a:endParaRPr lang="nl-NL" sz="2000" dirty="0" smtClean="0"/>
          </a:p>
          <a:p>
            <a:pPr>
              <a:buNone/>
            </a:pPr>
            <a:r>
              <a:rPr lang="nl-NL" sz="2000" dirty="0" smtClean="0"/>
              <a:t>tussen1895 </a:t>
            </a:r>
            <a:r>
              <a:rPr lang="nl-NL" sz="2000" dirty="0"/>
              <a:t>en 1918 is ragtime hét muziekgenre. </a:t>
            </a:r>
            <a:endParaRPr lang="nl-NL" sz="2000" dirty="0" smtClean="0">
              <a:ea typeface="Arial"/>
              <a:cs typeface="Arial"/>
            </a:endParaRPr>
          </a:p>
          <a:p>
            <a:pPr eaLnBrk="1" hangingPunct="1">
              <a:buFont typeface="Wingdings" charset="0"/>
              <a:buNone/>
            </a:pPr>
            <a:endParaRPr lang="nl-NL" sz="2000" dirty="0" smtClean="0">
              <a:ea typeface="Arial"/>
              <a:cs typeface="Arial"/>
            </a:endParaRPr>
          </a:p>
          <a:p>
            <a:pPr eaLnBrk="1" hangingPunct="1">
              <a:buFont typeface="Wingdings" charset="0"/>
              <a:buNone/>
            </a:pPr>
            <a:r>
              <a:rPr lang="nl-NL" sz="2000" dirty="0" smtClean="0">
                <a:ea typeface="Arial"/>
                <a:cs typeface="Arial"/>
              </a:rPr>
              <a:t>Pianostijl </a:t>
            </a:r>
            <a:r>
              <a:rPr lang="nl-NL" sz="2000" dirty="0">
                <a:ea typeface="Arial"/>
                <a:cs typeface="Arial"/>
              </a:rPr>
              <a:t>– strakke baspartij </a:t>
            </a:r>
            <a:r>
              <a:rPr lang="nl-NL" sz="2000" dirty="0" smtClean="0">
                <a:ea typeface="Arial"/>
                <a:cs typeface="Arial"/>
              </a:rPr>
              <a:t>(op piano) en </a:t>
            </a:r>
          </a:p>
          <a:p>
            <a:pPr eaLnBrk="1" hangingPunct="1">
              <a:buFont typeface="Wingdings" charset="0"/>
              <a:buNone/>
            </a:pPr>
            <a:r>
              <a:rPr lang="nl-NL" sz="2000" dirty="0">
                <a:ea typeface="Arial"/>
                <a:cs typeface="Arial"/>
              </a:rPr>
              <a:t>m</a:t>
            </a:r>
            <a:r>
              <a:rPr lang="nl-NL" sz="2000" dirty="0" smtClean="0">
                <a:ea typeface="Arial"/>
                <a:cs typeface="Arial"/>
              </a:rPr>
              <a:t>elodie die hier </a:t>
            </a:r>
            <a:r>
              <a:rPr lang="nl-NL" sz="2000" dirty="0">
                <a:ea typeface="Arial"/>
                <a:cs typeface="Arial"/>
              </a:rPr>
              <a:t>ritmisch tegenin gaat. </a:t>
            </a:r>
            <a:endParaRPr lang="nl-NL" sz="2000" dirty="0" smtClean="0">
              <a:ea typeface="Arial"/>
              <a:cs typeface="Arial"/>
            </a:endParaRPr>
          </a:p>
          <a:p>
            <a:pPr eaLnBrk="1" hangingPunct="1">
              <a:buFont typeface="Wingdings" charset="0"/>
              <a:buNone/>
            </a:pPr>
            <a:r>
              <a:rPr lang="nl-NL" sz="2000" dirty="0" err="1" smtClean="0">
                <a:ea typeface="Arial"/>
                <a:cs typeface="Arial"/>
              </a:rPr>
              <a:t>ragged</a:t>
            </a:r>
            <a:r>
              <a:rPr lang="nl-NL" sz="2000" dirty="0" smtClean="0">
                <a:ea typeface="Arial"/>
                <a:cs typeface="Arial"/>
              </a:rPr>
              <a:t> </a:t>
            </a:r>
            <a:r>
              <a:rPr lang="nl-NL" sz="2000" dirty="0">
                <a:ea typeface="Arial"/>
                <a:cs typeface="Arial"/>
              </a:rPr>
              <a:t>time : verscheurde </a:t>
            </a:r>
            <a:r>
              <a:rPr lang="nl-NL" sz="2000" dirty="0" smtClean="0">
                <a:ea typeface="Arial"/>
                <a:cs typeface="Arial"/>
              </a:rPr>
              <a:t>maat</a:t>
            </a:r>
          </a:p>
          <a:p>
            <a:pPr>
              <a:buNone/>
            </a:pPr>
            <a:endParaRPr lang="nl-NL" sz="2000" dirty="0" smtClean="0"/>
          </a:p>
          <a:p>
            <a:pPr>
              <a:buNone/>
            </a:pPr>
            <a:r>
              <a:rPr lang="nl-NL" sz="2000" dirty="0" smtClean="0"/>
              <a:t>In elk </a:t>
            </a:r>
            <a:r>
              <a:rPr lang="nl-NL" sz="2000" dirty="0"/>
              <a:t>geval klinkt het een beetje alsof </a:t>
            </a:r>
            <a:r>
              <a:rPr lang="nl-NL" sz="2000" dirty="0" smtClean="0"/>
              <a:t>er</a:t>
            </a:r>
          </a:p>
          <a:p>
            <a:pPr>
              <a:buNone/>
            </a:pPr>
            <a:r>
              <a:rPr lang="nl-NL" sz="2000" dirty="0" smtClean="0"/>
              <a:t>niet </a:t>
            </a:r>
            <a:r>
              <a:rPr lang="nl-NL" sz="2000" dirty="0"/>
              <a:t>in de maat gespeeld </a:t>
            </a:r>
            <a:r>
              <a:rPr lang="nl-NL" sz="2000" dirty="0" smtClean="0"/>
              <a:t>wordt.</a:t>
            </a:r>
            <a:endParaRPr lang="nl-NL" sz="2000" dirty="0" smtClean="0">
              <a:ea typeface="Arial"/>
              <a:cs typeface="Arial"/>
            </a:endParaRPr>
          </a:p>
          <a:p>
            <a:pPr>
              <a:buNone/>
            </a:pPr>
            <a:endParaRPr lang="nl-NL" sz="2000" dirty="0" smtClean="0">
              <a:ea typeface="Arial"/>
              <a:cs typeface="Arial"/>
            </a:endParaRPr>
          </a:p>
          <a:p>
            <a:pPr>
              <a:buNone/>
            </a:pPr>
            <a:endParaRPr lang="nl-NL" sz="2000" dirty="0">
              <a:ea typeface="Arial"/>
              <a:cs typeface="Arial"/>
            </a:endParaRPr>
          </a:p>
          <a:p>
            <a:pPr>
              <a:buNone/>
            </a:pPr>
            <a:r>
              <a:rPr lang="nl-NL" sz="2000" dirty="0" smtClean="0">
                <a:ea typeface="Arial"/>
                <a:cs typeface="Arial"/>
                <a:hlinkClick r:id="rId2"/>
              </a:rPr>
              <a:t>https</a:t>
            </a:r>
            <a:r>
              <a:rPr lang="nl-NL" sz="2000" dirty="0">
                <a:ea typeface="Arial"/>
                <a:cs typeface="Arial"/>
                <a:hlinkClick r:id="rId2"/>
              </a:rPr>
              <a:t>://www.nporadio2.nl/soulenjazz</a:t>
            </a:r>
            <a:r>
              <a:rPr lang="nl-NL" sz="2000" dirty="0" smtClean="0">
                <a:ea typeface="Arial"/>
                <a:cs typeface="Arial"/>
                <a:hlinkClick r:id="rId2"/>
              </a:rPr>
              <a:t>/nieuws</a:t>
            </a:r>
            <a:r>
              <a:rPr lang="nl-NL" sz="2000" dirty="0">
                <a:ea typeface="Arial"/>
                <a:cs typeface="Arial"/>
                <a:hlinkClick r:id="rId2"/>
              </a:rPr>
              <a:t>/21747/5403-alles-dat-je-hoort-te</a:t>
            </a:r>
            <a:r>
              <a:rPr lang="nl-NL" sz="2000" dirty="0" smtClean="0">
                <a:ea typeface="Arial"/>
                <a:cs typeface="Arial"/>
                <a:hlinkClick r:id="rId2"/>
              </a:rPr>
              <a:t>-weten</a:t>
            </a:r>
            <a:r>
              <a:rPr lang="nl-NL" sz="2000" dirty="0">
                <a:ea typeface="Arial"/>
                <a:cs typeface="Arial"/>
                <a:hlinkClick r:id="rId2"/>
              </a:rPr>
              <a:t>-over-</a:t>
            </a:r>
            <a:r>
              <a:rPr lang="nl-NL" sz="2000" dirty="0" smtClean="0">
                <a:ea typeface="Arial"/>
                <a:cs typeface="Arial"/>
                <a:hlinkClick r:id="rId2"/>
              </a:rPr>
              <a:t>ragtime</a:t>
            </a:r>
            <a:endParaRPr lang="nl-NL" sz="2000" dirty="0" smtClean="0">
              <a:ea typeface="Arial"/>
              <a:cs typeface="Arial"/>
            </a:endParaRPr>
          </a:p>
          <a:p>
            <a:pPr>
              <a:buNone/>
            </a:pPr>
            <a:endParaRPr lang="nl-NL" sz="2000" dirty="0" smtClean="0">
              <a:ea typeface="Arial"/>
              <a:cs typeface="Arial"/>
            </a:endParaRPr>
          </a:p>
          <a:p>
            <a:pPr>
              <a:buNone/>
            </a:pPr>
            <a:endParaRPr lang="nl-NL" sz="2000" dirty="0">
              <a:ea typeface="Arial"/>
              <a:cs typeface="Arial"/>
            </a:endParaRPr>
          </a:p>
          <a:p>
            <a:pPr eaLnBrk="1" hangingPunct="1">
              <a:buFont typeface="Wingdings" charset="0"/>
              <a:buNone/>
            </a:pPr>
            <a:endParaRPr lang="nl-NL" sz="2000" dirty="0" smtClean="0">
              <a:ea typeface="Arial"/>
              <a:cs typeface="Arial"/>
            </a:endParaRPr>
          </a:p>
          <a:p>
            <a:pPr>
              <a:buNone/>
            </a:pPr>
            <a:endParaRPr lang="nl-NL" sz="2400" dirty="0">
              <a:ea typeface="Arial"/>
              <a:cs typeface="Arial"/>
            </a:endParaRPr>
          </a:p>
        </p:txBody>
      </p:sp>
      <p:pic>
        <p:nvPicPr>
          <p:cNvPr id="2" name="Afbeelding 1" descr="Schermafbeelding 2018-05-08 om 14.1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2981601" cy="3877135"/>
          </a:xfrm>
          <a:prstGeom prst="rect">
            <a:avLst/>
          </a:prstGeom>
        </p:spPr>
      </p:pic>
      <p:sp>
        <p:nvSpPr>
          <p:cNvPr id="3" name="Rechthoek 2"/>
          <p:cNvSpPr/>
          <p:nvPr/>
        </p:nvSpPr>
        <p:spPr>
          <a:xfrm>
            <a:off x="457200" y="5656418"/>
            <a:ext cx="2981601" cy="646331"/>
          </a:xfrm>
          <a:prstGeom prst="rect">
            <a:avLst/>
          </a:prstGeom>
        </p:spPr>
        <p:txBody>
          <a:bodyPr wrap="square">
            <a:spAutoFit/>
          </a:bodyPr>
          <a:lstStyle/>
          <a:p>
            <a:pPr>
              <a:buNone/>
            </a:pPr>
            <a:r>
              <a:rPr lang="nl-NL" dirty="0" err="1">
                <a:ea typeface="Arial"/>
                <a:cs typeface="Arial"/>
              </a:rPr>
              <a:t>https</a:t>
            </a:r>
            <a:r>
              <a:rPr lang="nl-NL" dirty="0">
                <a:ea typeface="Arial"/>
                <a:cs typeface="Arial"/>
              </a:rPr>
              <a:t>://</a:t>
            </a:r>
            <a:r>
              <a:rPr lang="nl-NL" dirty="0" err="1">
                <a:ea typeface="Arial"/>
                <a:cs typeface="Arial"/>
              </a:rPr>
              <a:t>www.youtube.com</a:t>
            </a:r>
            <a:r>
              <a:rPr lang="nl-NL" dirty="0">
                <a:ea typeface="Arial"/>
                <a:cs typeface="Arial"/>
              </a:rPr>
              <a:t>/</a:t>
            </a:r>
            <a:r>
              <a:rPr lang="nl-NL" dirty="0" err="1">
                <a:ea typeface="Arial"/>
                <a:cs typeface="Arial"/>
              </a:rPr>
              <a:t>watch?v</a:t>
            </a:r>
            <a:r>
              <a:rPr lang="nl-NL" dirty="0">
                <a:ea typeface="Arial"/>
                <a:cs typeface="Arial"/>
              </a:rPr>
              <a:t>=fPmruHc4S9Q</a:t>
            </a:r>
          </a:p>
        </p:txBody>
      </p:sp>
    </p:spTree>
    <p:extLst>
      <p:ext uri="{BB962C8B-B14F-4D97-AF65-F5344CB8AC3E}">
        <p14:creationId xmlns:p14="http://schemas.microsoft.com/office/powerpoint/2010/main" val="33345668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4036</TotalTime>
  <Words>783</Words>
  <Application>Microsoft Macintosh PowerPoint</Application>
  <PresentationFormat>Diavoorstelling (4:3)</PresentationFormat>
  <Paragraphs>159</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 Zwart </vt:lpstr>
      <vt:lpstr>Inspiratiebronnen muziek begin 20e eeuw</vt:lpstr>
      <vt:lpstr>Inspiratiebronnen voor muziek</vt:lpstr>
      <vt:lpstr> </vt:lpstr>
      <vt:lpstr>Jazz</vt:lpstr>
      <vt:lpstr>Blues</vt:lpstr>
      <vt:lpstr>Kenmerken Blues</vt:lpstr>
      <vt:lpstr>PowerPoint-presentatie</vt:lpstr>
      <vt:lpstr>Bessie Smith ( 1894-1937): Blues</vt:lpstr>
      <vt:lpstr>Ragtime</vt:lpstr>
      <vt:lpstr>Dans: Cakewalk</vt:lpstr>
      <vt:lpstr>Jazz</vt:lpstr>
      <vt:lpstr>Dixieland Jazz (uit New Orleans)</vt:lpstr>
      <vt:lpstr>Scatten</vt:lpstr>
      <vt:lpstr>Belangrijke woorden Blues en Jazz</vt:lpstr>
      <vt:lpstr>Dans: Revue Nègre</vt:lpstr>
      <vt:lpstr>Minstral show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20e eeuw</dc:title>
  <dc:creator>ATC</dc:creator>
  <cp:lastModifiedBy>Gebruiker</cp:lastModifiedBy>
  <cp:revision>153</cp:revision>
  <dcterms:created xsi:type="dcterms:W3CDTF">2013-05-05T16:36:39Z</dcterms:created>
  <dcterms:modified xsi:type="dcterms:W3CDTF">2018-05-15T07:05:04Z</dcterms:modified>
</cp:coreProperties>
</file>